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0"/>
  </p:notesMasterIdLst>
  <p:sldIdLst>
    <p:sldId id="256" r:id="rId2"/>
    <p:sldId id="257" r:id="rId3"/>
    <p:sldId id="260" r:id="rId4"/>
    <p:sldId id="258" r:id="rId5"/>
    <p:sldId id="259" r:id="rId6"/>
    <p:sldId id="261" r:id="rId7"/>
    <p:sldId id="281" r:id="rId8"/>
    <p:sldId id="264" r:id="rId9"/>
    <p:sldId id="267" r:id="rId10"/>
    <p:sldId id="268" r:id="rId11"/>
    <p:sldId id="270" r:id="rId12"/>
    <p:sldId id="271" r:id="rId13"/>
    <p:sldId id="272" r:id="rId14"/>
    <p:sldId id="277" r:id="rId15"/>
    <p:sldId id="296" r:id="rId16"/>
    <p:sldId id="297" r:id="rId17"/>
    <p:sldId id="298" r:id="rId18"/>
    <p:sldId id="299" r:id="rId19"/>
    <p:sldId id="300" r:id="rId20"/>
    <p:sldId id="305" r:id="rId21"/>
    <p:sldId id="301" r:id="rId22"/>
    <p:sldId id="302" r:id="rId23"/>
    <p:sldId id="303" r:id="rId24"/>
    <p:sldId id="304" r:id="rId25"/>
    <p:sldId id="345" r:id="rId26"/>
    <p:sldId id="326" r:id="rId27"/>
    <p:sldId id="306" r:id="rId28"/>
    <p:sldId id="307" r:id="rId29"/>
    <p:sldId id="308" r:id="rId30"/>
    <p:sldId id="309" r:id="rId31"/>
    <p:sldId id="311" r:id="rId32"/>
    <p:sldId id="312" r:id="rId33"/>
    <p:sldId id="313" r:id="rId34"/>
    <p:sldId id="315" r:id="rId35"/>
    <p:sldId id="316" r:id="rId36"/>
    <p:sldId id="317" r:id="rId37"/>
    <p:sldId id="318" r:id="rId38"/>
    <p:sldId id="319" r:id="rId39"/>
    <p:sldId id="341" r:id="rId40"/>
    <p:sldId id="320" r:id="rId41"/>
    <p:sldId id="321" r:id="rId42"/>
    <p:sldId id="322" r:id="rId43"/>
    <p:sldId id="323" r:id="rId44"/>
    <p:sldId id="324" r:id="rId45"/>
    <p:sldId id="340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6" r:id="rId55"/>
    <p:sldId id="337" r:id="rId56"/>
    <p:sldId id="342" r:id="rId57"/>
    <p:sldId id="343" r:id="rId58"/>
    <p:sldId id="344" r:id="rId5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4" autoAdjust="0"/>
    <p:restoredTop sz="83063" autoAdjust="0"/>
  </p:normalViewPr>
  <p:slideViewPr>
    <p:cSldViewPr>
      <p:cViewPr varScale="1">
        <p:scale>
          <a:sx n="74" d="100"/>
          <a:sy n="74" d="100"/>
        </p:scale>
        <p:origin x="171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EA518-4D7C-4D8F-86A9-6F5FA4B2B20E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0BFF-8D75-44BC-BFBF-F2AD988155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26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lerovlab.jinr.ru/flnr/u400.html" TargetMode="External"/><Relationship Id="rId7" Type="http://schemas.openxmlformats.org/officeDocument/2006/relationships/hyperlink" Target="http://flerovlab.jinr.ru/flnr/ic-100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lerovlab.jinr.ru/flnr/microtron.html" TargetMode="External"/><Relationship Id="rId5" Type="http://schemas.openxmlformats.org/officeDocument/2006/relationships/hyperlink" Target="http://flerovlab.jinr.ru/flnr/u200.html" TargetMode="External"/><Relationship Id="rId4" Type="http://schemas.openxmlformats.org/officeDocument/2006/relationships/hyperlink" Target="http://flerovlab.jinr.ru/flnr/u400m.html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flerovlab.jinr.ru/flnr/minifobos.html" TargetMode="External"/><Relationship Id="rId13" Type="http://schemas.openxmlformats.org/officeDocument/2006/relationships/hyperlink" Target="http://flerovlab.jinr.ru/flnr/multi.html" TargetMode="External"/><Relationship Id="rId3" Type="http://schemas.openxmlformats.org/officeDocument/2006/relationships/hyperlink" Target="http://flerovlab.jinr.ru/flnr/GaLs/index.html" TargetMode="External"/><Relationship Id="rId7" Type="http://schemas.openxmlformats.org/officeDocument/2006/relationships/hyperlink" Target="http://flerovlab.jinr.ru/flnr/corset.html" TargetMode="External"/><Relationship Id="rId12" Type="http://schemas.openxmlformats.org/officeDocument/2006/relationships/hyperlink" Target="http://flerovlab.jinr.ru/flnr/msp-144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lerovlab.jinr.ru/flnr/combas.html" TargetMode="External"/><Relationship Id="rId11" Type="http://schemas.openxmlformats.org/officeDocument/2006/relationships/hyperlink" Target="http://flerovlab.jinr.ru/flnr/masha.html" TargetMode="External"/><Relationship Id="rId5" Type="http://schemas.openxmlformats.org/officeDocument/2006/relationships/hyperlink" Target="http://flerovlab.jinr.ru/flnr/acculinna.html" TargetMode="External"/><Relationship Id="rId10" Type="http://schemas.openxmlformats.org/officeDocument/2006/relationships/hyperlink" Target="http://flerovlab.jinr.ru/flnr/gns.html" TargetMode="External"/><Relationship Id="rId4" Type="http://schemas.openxmlformats.org/officeDocument/2006/relationships/hyperlink" Target="http://flerovlab.jinr.ru/flnr/accul_2/motiv.html" TargetMode="External"/><Relationship Id="rId9" Type="http://schemas.openxmlformats.org/officeDocument/2006/relationships/hyperlink" Target="http://flerovlab.jinr.ru/flnr/fobos.html" TargetMode="External"/><Relationship Id="rId14" Type="http://schemas.openxmlformats.org/officeDocument/2006/relationships/hyperlink" Target="http://flerovlab.jinr.ru/flnr/vassilissa.html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hlinkClick r:id="rId3" tooltip="more"/>
              </a:rPr>
              <a:t>U400</a:t>
            </a:r>
            <a:r>
              <a:rPr lang="en-US" dirty="0" smtClean="0"/>
              <a:t> - Accelerator complex based on U400 isochronous cyclotron was put into operation in 1979. U400 accelerator is Laboratory's basic setup for synthesis of new elements. </a:t>
            </a:r>
          </a:p>
          <a:p>
            <a:r>
              <a:rPr lang="en-US" b="1" dirty="0" smtClean="0">
                <a:hlinkClick r:id="rId4" tooltip="more"/>
              </a:rPr>
              <a:t>U400M</a:t>
            </a:r>
            <a:r>
              <a:rPr lang="en-US" dirty="0" smtClean="0"/>
              <a:t> - Accelerator complex based on U400M isochronous cyclotron was put into operation in 1993. In 2002 this cyclotron was included in DRIBs accelerator complex designed for production of radioactive ion beams. </a:t>
            </a:r>
          </a:p>
          <a:p>
            <a:r>
              <a:rPr lang="en-US" b="1" dirty="0" smtClean="0">
                <a:hlinkClick r:id="rId5" tooltip="more"/>
              </a:rPr>
              <a:t>U200</a:t>
            </a:r>
            <a:r>
              <a:rPr lang="en-US" b="1" dirty="0" smtClean="0"/>
              <a:t> </a:t>
            </a:r>
            <a:r>
              <a:rPr lang="en-US" dirty="0" smtClean="0"/>
              <a:t>- Accelerator complex based on U200 isochronous cyclotron was put into operation in 1968. At present U200 cyclotron is used for production of ultraclean radioisotopes for ecology and nuclear medicine. </a:t>
            </a:r>
          </a:p>
          <a:p>
            <a:r>
              <a:rPr lang="en-US" b="1" dirty="0" smtClean="0">
                <a:hlinkClick r:id="rId6" tooltip="more"/>
              </a:rPr>
              <a:t>MT-25</a:t>
            </a:r>
            <a:r>
              <a:rPr lang="en-US" dirty="0" smtClean="0"/>
              <a:t> - </a:t>
            </a:r>
            <a:r>
              <a:rPr lang="en-US" dirty="0" err="1" smtClean="0"/>
              <a:t>Microtron</a:t>
            </a:r>
            <a:r>
              <a:rPr lang="en-US" dirty="0" smtClean="0"/>
              <a:t> electron accelerator was put into operation in 1973 (MT-17). It was totally upgraded in 1980 (MT-22) and in 1986 (MT-25). This </a:t>
            </a:r>
            <a:r>
              <a:rPr lang="en-US" dirty="0" err="1" smtClean="0"/>
              <a:t>microtron</a:t>
            </a:r>
            <a:r>
              <a:rPr lang="en-US" dirty="0" smtClean="0"/>
              <a:t> is used for study and production of ultraclean radioisotopes. </a:t>
            </a:r>
          </a:p>
          <a:p>
            <a:r>
              <a:rPr lang="en-US" b="1" dirty="0" smtClean="0">
                <a:hlinkClick r:id="rId7" tooltip="more"/>
              </a:rPr>
              <a:t>DC-40</a:t>
            </a:r>
            <a:r>
              <a:rPr lang="en-US" b="1" dirty="0" smtClean="0"/>
              <a:t> (IC-100)</a:t>
            </a:r>
            <a:r>
              <a:rPr lang="en-US" dirty="0" smtClean="0"/>
              <a:t> - Cyclotron complex is the full-scale upgrade of IC-100 cycle implanter. Designed for high technology and applied research.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00BFF-8D75-44BC-BFBF-F2AD9881550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24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>
                <a:hlinkClick r:id="rId3" tooltip="more"/>
              </a:rPr>
              <a:t>GaLS</a:t>
            </a:r>
            <a:r>
              <a:rPr lang="en-US" dirty="0" smtClean="0"/>
              <a:t> - Gas Cell Based Laser Ionization Setup, an experimental setup based on the method of stopping reaction fragments in gas and on their subsequent selective resonance laser ionization. </a:t>
            </a:r>
          </a:p>
          <a:p>
            <a:r>
              <a:rPr lang="en-US" b="1" dirty="0" smtClean="0">
                <a:hlinkClick r:id="rId4" tooltip="more"/>
              </a:rPr>
              <a:t>ACCULINNA-II</a:t>
            </a:r>
            <a:r>
              <a:rPr lang="en-US" dirty="0" smtClean="0"/>
              <a:t> - Success of the light exotic nuclei research program of ACCULINNA separator inspired the creation of ACCULINNA-2 fragment separator of the next generation. </a:t>
            </a:r>
          </a:p>
          <a:p>
            <a:r>
              <a:rPr lang="en-US" b="1" dirty="0" smtClean="0">
                <a:hlinkClick r:id="rId5" tooltip="more"/>
              </a:rPr>
              <a:t>ACCULINNA</a:t>
            </a:r>
            <a:r>
              <a:rPr lang="en-US" dirty="0" smtClean="0"/>
              <a:t> - "ACCULINNA" separator was put into operation in 1996. It is designed for separation of the productive target secondary beams with magnetic rigidity up to 3.5 </a:t>
            </a:r>
            <a:r>
              <a:rPr lang="en-US" dirty="0" err="1" smtClean="0"/>
              <a:t>T.m</a:t>
            </a:r>
            <a:r>
              <a:rPr lang="en-US" dirty="0" smtClean="0"/>
              <a:t>. The separator upgrade enhanced radioactive beams intensity and purity which in its turn enabled to perform tritium experiments. </a:t>
            </a:r>
          </a:p>
          <a:p>
            <a:r>
              <a:rPr lang="en-US" b="1" dirty="0" smtClean="0">
                <a:hlinkClick r:id="rId6" tooltip="more"/>
              </a:rPr>
              <a:t>COMBAS</a:t>
            </a:r>
            <a:r>
              <a:rPr lang="en-US" dirty="0" smtClean="0"/>
              <a:t> - "COMBAS" wide-aperture kinematic separator was assembled and put into operation in 1996-97. It may be used efficiently both as a high resolution spectrometer for study of nuclear reaction mechanisms and as a separator in "in-flight" mode for synthesis and study of short-living nuclei near the border line of nuclear stability. </a:t>
            </a:r>
          </a:p>
          <a:p>
            <a:r>
              <a:rPr lang="en-US" b="1" dirty="0" smtClean="0">
                <a:hlinkClick r:id="rId7" tooltip="more"/>
              </a:rPr>
              <a:t>CORSET</a:t>
            </a:r>
            <a:r>
              <a:rPr lang="en-US" b="1" dirty="0" smtClean="0"/>
              <a:t> </a:t>
            </a:r>
            <a:r>
              <a:rPr lang="en-US" dirty="0" smtClean="0"/>
              <a:t>- "CORSET" spectrometer is designed for determination of extreme conditions for atomic nuclei existence. The aspects of synthesis and survival of </a:t>
            </a:r>
            <a:r>
              <a:rPr lang="en-US" dirty="0" err="1" smtClean="0"/>
              <a:t>superheavy</a:t>
            </a:r>
            <a:r>
              <a:rPr lang="en-US" dirty="0" smtClean="0"/>
              <a:t> nuclei, existence of exotic nuclei far from the border line of stability are studied here. A number of works performed here are devoted to the systematic development of methods of experimental investigation of the fusion-fission processes in nuclear reactions with heavy ions at U400 accelerator of the FLNR. </a:t>
            </a:r>
          </a:p>
          <a:p>
            <a:r>
              <a:rPr lang="en-US" b="1" dirty="0" smtClean="0">
                <a:hlinkClick r:id="rId8" tooltip="more"/>
              </a:rPr>
              <a:t>miniFOBOS-2</a:t>
            </a:r>
            <a:r>
              <a:rPr lang="en-US" b="1" dirty="0" smtClean="0"/>
              <a:t> </a:t>
            </a:r>
            <a:r>
              <a:rPr lang="en-US" dirty="0" smtClean="0"/>
              <a:t>- At present the modified </a:t>
            </a:r>
            <a:r>
              <a:rPr lang="en-US" dirty="0" err="1" smtClean="0"/>
              <a:t>miniFOBOS</a:t>
            </a:r>
            <a:r>
              <a:rPr lang="en-US" dirty="0" smtClean="0"/>
              <a:t> setup is a combination of the double-arm time-of-flight - energy spectrometer assembled of standard modules of the </a:t>
            </a:r>
            <a:r>
              <a:rPr lang="en-US" dirty="0" smtClean="0">
                <a:hlinkClick r:id="rId9" tooltip="FOBOS"/>
              </a:rPr>
              <a:t>FOBOS</a:t>
            </a:r>
            <a:r>
              <a:rPr lang="en-US" dirty="0" smtClean="0"/>
              <a:t> 4π spectrometer and a neutron bell of </a:t>
            </a:r>
            <a:r>
              <a:rPr lang="en-US" baseline="30000" dirty="0" smtClean="0"/>
              <a:t>3</a:t>
            </a:r>
            <a:r>
              <a:rPr lang="en-US" dirty="0" smtClean="0"/>
              <a:t>He counters. </a:t>
            </a:r>
            <a:r>
              <a:rPr lang="en-US" dirty="0" err="1" smtClean="0"/>
              <a:t>miniFOBOS</a:t>
            </a:r>
            <a:r>
              <a:rPr lang="en-US" dirty="0" smtClean="0"/>
              <a:t> spectrometer has a modular structure which enables to adapt it easily to a particular experiment. This feature turned out to be very useful in the experiments on search and study of Collinear Cluster </a:t>
            </a:r>
            <a:r>
              <a:rPr lang="en-US" dirty="0" err="1" smtClean="0"/>
              <a:t>Tripartition</a:t>
            </a:r>
            <a:r>
              <a:rPr lang="en-US" dirty="0" smtClean="0"/>
              <a:t> (CCT) of heavy nuclei. </a:t>
            </a:r>
          </a:p>
          <a:p>
            <a:r>
              <a:rPr lang="en-US" b="1" dirty="0" smtClean="0">
                <a:hlinkClick r:id="rId10" tooltip="more"/>
              </a:rPr>
              <a:t>GFRS </a:t>
            </a:r>
            <a:r>
              <a:rPr lang="en-US" dirty="0" smtClean="0"/>
              <a:t>- Dubna gas-filled separator of recoil nuclei was put into operation in 1989. The separator is one of the FLNR basic research setups. A number of unique experiments on synthesis of new </a:t>
            </a:r>
            <a:r>
              <a:rPr lang="en-US" dirty="0" err="1" smtClean="0"/>
              <a:t>superheavy</a:t>
            </a:r>
            <a:r>
              <a:rPr lang="en-US" dirty="0" smtClean="0"/>
              <a:t> elements, among them Elements 112, 113, 114, 115, 116 and 118 of the Periodic Table, were performed here. </a:t>
            </a:r>
          </a:p>
          <a:p>
            <a:r>
              <a:rPr lang="en-US" b="1" dirty="0" smtClean="0">
                <a:hlinkClick r:id="rId11" tooltip="more"/>
              </a:rPr>
              <a:t>MASHA</a:t>
            </a:r>
            <a:r>
              <a:rPr lang="en-US" b="1" dirty="0" smtClean="0"/>
              <a:t> </a:t>
            </a:r>
            <a:r>
              <a:rPr lang="en-US" dirty="0" smtClean="0"/>
              <a:t>- "MASHA" new separator and analyzer is designed for separation and measurement of nuclear and molecular mass. The setup allows to determine the mass of super heavy nuclei with resolution from 0.3 </a:t>
            </a:r>
            <a:r>
              <a:rPr lang="en-US" dirty="0" err="1" smtClean="0"/>
              <a:t>amu</a:t>
            </a:r>
            <a:r>
              <a:rPr lang="en-US" dirty="0" smtClean="0"/>
              <a:t> and above 300 </a:t>
            </a:r>
            <a:r>
              <a:rPr lang="en-US" dirty="0" err="1" smtClean="0"/>
              <a:t>amu</a:t>
            </a:r>
            <a:r>
              <a:rPr lang="en-US" dirty="0" smtClean="0"/>
              <a:t>. </a:t>
            </a:r>
          </a:p>
          <a:p>
            <a:r>
              <a:rPr lang="en-US" b="1" dirty="0" smtClean="0">
                <a:hlinkClick r:id="rId12" tooltip="more"/>
              </a:rPr>
              <a:t>MSP-144</a:t>
            </a:r>
            <a:r>
              <a:rPr lang="en-US" dirty="0" smtClean="0"/>
              <a:t> - "MSP-144" magnetic </a:t>
            </a:r>
            <a:r>
              <a:rPr lang="en-US" dirty="0" err="1" smtClean="0"/>
              <a:t>analyser</a:t>
            </a:r>
            <a:r>
              <a:rPr lang="en-US" dirty="0" smtClean="0"/>
              <a:t> is able to separate an elastically scattered ion beam, to accumulate reaction products and to distribute them in compliance with A mass dispersion and q charge with appropriate resolution (</a:t>
            </a:r>
            <a:r>
              <a:rPr lang="en-US" dirty="0" err="1" smtClean="0"/>
              <a:t>Δp</a:t>
            </a:r>
            <a:r>
              <a:rPr lang="en-US" dirty="0" smtClean="0"/>
              <a:t>/p). The possibility to widely vary the reaction product registration angle is one of the advantages of this </a:t>
            </a:r>
            <a:r>
              <a:rPr lang="en-US" dirty="0" err="1" smtClean="0"/>
              <a:t>analyser</a:t>
            </a:r>
            <a:r>
              <a:rPr lang="en-US" dirty="0" smtClean="0"/>
              <a:t>. </a:t>
            </a:r>
          </a:p>
          <a:p>
            <a:r>
              <a:rPr lang="en-US" b="1" dirty="0" smtClean="0">
                <a:hlinkClick r:id="rId13" tooltip="more"/>
              </a:rPr>
              <a:t>MULTI</a:t>
            </a:r>
            <a:r>
              <a:rPr lang="en-US" b="1" dirty="0" smtClean="0"/>
              <a:t> </a:t>
            </a:r>
            <a:r>
              <a:rPr lang="en-US" dirty="0" smtClean="0"/>
              <a:t>- The first </a:t>
            </a:r>
            <a:r>
              <a:rPr lang="en-US" dirty="0" err="1" smtClean="0"/>
              <a:t>multimodule</a:t>
            </a:r>
            <a:r>
              <a:rPr lang="en-US" dirty="0" smtClean="0"/>
              <a:t> setup was created in the FLNR in 1966. At present U400 accelerator experiments are </a:t>
            </a:r>
            <a:r>
              <a:rPr lang="en-US" dirty="0" err="1" smtClean="0"/>
              <a:t>organised</a:t>
            </a:r>
            <a:r>
              <a:rPr lang="en-US" dirty="0" smtClean="0"/>
              <a:t> to study properties of nuclear reactions such as transfer reaction, elastic scattering, fusion-fission reactions, fragmentation reactions using stable beams of up to 35 MeV/</a:t>
            </a:r>
            <a:r>
              <a:rPr lang="en-US" dirty="0" err="1" smtClean="0"/>
              <a:t>nuclon</a:t>
            </a:r>
            <a:r>
              <a:rPr lang="en-US" dirty="0" smtClean="0"/>
              <a:t> energy. This research setup includes "KAPRIZ" </a:t>
            </a:r>
            <a:r>
              <a:rPr lang="en-US" dirty="0" err="1" smtClean="0"/>
              <a:t>multidetector</a:t>
            </a:r>
            <a:r>
              <a:rPr lang="en-US" dirty="0" smtClean="0"/>
              <a:t> chamber, multi-stranded proportional chamber and "MULTI" multi-layer silicon telescope. </a:t>
            </a:r>
          </a:p>
          <a:p>
            <a:r>
              <a:rPr lang="en-US" b="1" dirty="0" smtClean="0">
                <a:hlinkClick r:id="rId14" tooltip="more"/>
              </a:rPr>
              <a:t>VASSILISSA</a:t>
            </a:r>
            <a:r>
              <a:rPr lang="en-US" dirty="0" smtClean="0"/>
              <a:t> - "VASSILISSA" electrostatic separator was put into operation in 1987. It's one of the FLNR's basic setups for synthesis of </a:t>
            </a:r>
            <a:r>
              <a:rPr lang="en-US" dirty="0" err="1" smtClean="0"/>
              <a:t>superheavy</a:t>
            </a:r>
            <a:r>
              <a:rPr lang="en-US" dirty="0" smtClean="0"/>
              <a:t> elements. In 2005 the experiments on study of decay properties of </a:t>
            </a:r>
            <a:r>
              <a:rPr lang="en-US" dirty="0" err="1" smtClean="0"/>
              <a:t>transfermium</a:t>
            </a:r>
            <a:r>
              <a:rPr lang="en-US" dirty="0" smtClean="0"/>
              <a:t> elements using gamma- and </a:t>
            </a:r>
            <a:r>
              <a:rPr lang="en-US" dirty="0" err="1" smtClean="0"/>
              <a:t>electrton</a:t>
            </a:r>
            <a:r>
              <a:rPr lang="en-US" dirty="0" smtClean="0"/>
              <a:t> spectroscopy methods were performed for the first time. This work has become feasible thanks to cooperation with French scientists.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00BFF-8D75-44BC-BFBF-F2AD988155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510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95C3F7D-3AF8-4CFA-8FDA-B7D926746AF3}" type="slidenum">
              <a:rPr lang="en-US" altLang="ru-RU"/>
              <a:pPr algn="r" eaLnBrk="1" hangingPunct="1">
                <a:spcBef>
                  <a:spcPct val="0"/>
                </a:spcBef>
              </a:pPr>
              <a:t>7</a:t>
            </a:fld>
            <a:endParaRPr lang="en-US" altLang="ru-RU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ru-RU" alt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1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 noChangeArrowheads="1"/>
          </p:cNvSpPr>
          <p:nvPr/>
        </p:nvSpPr>
        <p:spPr bwMode="auto">
          <a:xfrm>
            <a:off x="3810000" y="7926388"/>
            <a:ext cx="29718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/>
            <a:fld id="{2D5FB515-866E-44E1-BD46-34D6A3E333C0}" type="slidenum">
              <a:rPr kumimoji="1" lang="en-US" altLang="ru-RU" sz="1200">
                <a:solidFill>
                  <a:schemeClr val="bg1"/>
                </a:solidFill>
                <a:latin typeface="Times New Roman" pitchFamily="18" charset="0"/>
                <a:cs typeface="Arial" pitchFamily="34" charset="0"/>
              </a:rPr>
              <a:pPr algn="r"/>
              <a:t>8</a:t>
            </a:fld>
            <a:endParaRPr kumimoji="1" lang="en-US" altLang="ru-RU" sz="1200">
              <a:solidFill>
                <a:schemeClr val="bg1"/>
              </a:solidFill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r>
              <a:rPr lang="en-US" altLang="ru-RU" smtClean="0">
                <a:latin typeface="Arial" pitchFamily="34" charset="0"/>
              </a:rPr>
              <a:t>Beam intensity of Ca-48 up to 2.5 mkA</a:t>
            </a:r>
          </a:p>
          <a:p>
            <a:pPr eaLnBrk="1" hangingPunct="1"/>
            <a:r>
              <a:rPr lang="en-US" altLang="ru-RU" smtClean="0">
                <a:latin typeface="Arial" pitchFamily="34" charset="0"/>
              </a:rPr>
              <a:t>Ion energy variation on the target with factor 5</a:t>
            </a:r>
          </a:p>
          <a:p>
            <a:pPr eaLnBrk="1" hangingPunct="1"/>
            <a:r>
              <a:rPr lang="en-US" altLang="ru-RU" smtClean="0">
                <a:latin typeface="Arial" pitchFamily="34" charset="0"/>
              </a:rPr>
              <a:t>Cyclotron average magnetic field from 1.8 up to 0.8 T</a:t>
            </a:r>
            <a:endParaRPr lang="ru-RU" alt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32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endParaRPr lang="de-DE" alt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83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00BFF-8D75-44BC-BFBF-F2AD98815502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296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00BFF-8D75-44BC-BFBF-F2AD98815502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41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600BFF-8D75-44BC-BFBF-F2AD98815502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914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E4E5132-6D9F-4025-8D12-618C779372B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0341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CB53CCA-1BD6-4EED-9DDB-990DC5F16C9B}" type="datetimeFigureOut">
              <a:rPr lang="ru-RU" smtClean="0"/>
              <a:t>05.12.2016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886B42E-A731-4665-BB66-18FB27D7BD6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wmf"/><Relationship Id="rId11" Type="http://schemas.openxmlformats.org/officeDocument/2006/relationships/image" Target="../media/image74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3.wmf"/><Relationship Id="rId4" Type="http://schemas.openxmlformats.org/officeDocument/2006/relationships/image" Target="../media/image70.wmf"/><Relationship Id="rId9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9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5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wmf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flerovlab.jinr.ru/flnr/minifobos.html" TargetMode="External"/><Relationship Id="rId13" Type="http://schemas.openxmlformats.org/officeDocument/2006/relationships/hyperlink" Target="http://flerovlab.jinr.ru/flnr/multi.html" TargetMode="External"/><Relationship Id="rId3" Type="http://schemas.openxmlformats.org/officeDocument/2006/relationships/hyperlink" Target="http://flerovlab.jinr.ru/flnr/GaLs/index.html" TargetMode="External"/><Relationship Id="rId7" Type="http://schemas.openxmlformats.org/officeDocument/2006/relationships/hyperlink" Target="http://flerovlab.jinr.ru/flnr/corset.html" TargetMode="External"/><Relationship Id="rId12" Type="http://schemas.openxmlformats.org/officeDocument/2006/relationships/hyperlink" Target="http://flerovlab.jinr.ru/flnr/msp-14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lerovlab.jinr.ru/flnr/combas.html" TargetMode="External"/><Relationship Id="rId11" Type="http://schemas.openxmlformats.org/officeDocument/2006/relationships/hyperlink" Target="http://flerovlab.jinr.ru/flnr/masha.html" TargetMode="External"/><Relationship Id="rId5" Type="http://schemas.openxmlformats.org/officeDocument/2006/relationships/hyperlink" Target="http://flerovlab.jinr.ru/flnr/acculinna.html" TargetMode="External"/><Relationship Id="rId15" Type="http://schemas.openxmlformats.org/officeDocument/2006/relationships/image" Target="../media/image6.gif"/><Relationship Id="rId10" Type="http://schemas.openxmlformats.org/officeDocument/2006/relationships/hyperlink" Target="http://flerovlab.jinr.ru/flnr/gns.html" TargetMode="External"/><Relationship Id="rId4" Type="http://schemas.openxmlformats.org/officeDocument/2006/relationships/hyperlink" Target="http://flerovlab.jinr.ru/flnr/accul_2/motiv.html" TargetMode="External"/><Relationship Id="rId9" Type="http://schemas.openxmlformats.org/officeDocument/2006/relationships/hyperlink" Target="http://flerovlab.jinr.ru/flnr/fobos.html" TargetMode="External"/><Relationship Id="rId14" Type="http://schemas.openxmlformats.org/officeDocument/2006/relationships/hyperlink" Target="http://flerovlab.jinr.ru/flnr/vassilissa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Direct Nuclear Reactions with Exotic Nuclei</a:t>
            </a:r>
            <a:endParaRPr lang="ru-RU" sz="5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Denikin A.</a:t>
            </a:r>
          </a:p>
          <a:p>
            <a:r>
              <a:rPr lang="en-US" sz="1800" dirty="0" err="1" smtClean="0">
                <a:solidFill>
                  <a:schemeClr val="accent1">
                    <a:lumMod val="75000"/>
                  </a:schemeClr>
                </a:solidFill>
              </a:rPr>
              <a:t>Flerov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Laboratory of Nuclear Reactions, JINR</a:t>
            </a:r>
          </a:p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Dubna State University</a:t>
            </a:r>
            <a:endParaRPr lang="ru-RU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4" descr="jinr_b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548680"/>
            <a:ext cx="1828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" y="419204"/>
            <a:ext cx="1008112" cy="147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8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Box 1"/>
          <p:cNvSpPr txBox="1">
            <a:spLocks noChangeArrowheads="1"/>
          </p:cNvSpPr>
          <p:nvPr/>
        </p:nvSpPr>
        <p:spPr bwMode="auto">
          <a:xfrm>
            <a:off x="1309688" y="200025"/>
            <a:ext cx="64166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ru-RU" altLang="ru-RU" b="1">
                <a:latin typeface="Times New Roman" pitchFamily="18" charset="0"/>
                <a:cs typeface="Times New Roman" pitchFamily="18" charset="0"/>
              </a:rPr>
              <a:t>Конкурсная карта оценки качества выполнения контракта</a:t>
            </a:r>
            <a:endParaRPr lang="ru-RU" altLang="ru-RU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ru-RU" altLang="ru-RU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751013"/>
            <a:ext cx="7883525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988" y="-185738"/>
            <a:ext cx="10899776" cy="722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59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1"/>
          <p:cNvSpPr txBox="1">
            <a:spLocks noChangeArrowheads="1"/>
          </p:cNvSpPr>
          <p:nvPr/>
        </p:nvSpPr>
        <p:spPr bwMode="auto">
          <a:xfrm>
            <a:off x="900113" y="620713"/>
            <a:ext cx="136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Main magnet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0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1075"/>
            <a:ext cx="32385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981075"/>
            <a:ext cx="3240088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933825"/>
            <a:ext cx="199548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933825"/>
            <a:ext cx="218757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3933825"/>
            <a:ext cx="359886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Box 1"/>
          <p:cNvSpPr txBox="1">
            <a:spLocks noChangeArrowheads="1"/>
          </p:cNvSpPr>
          <p:nvPr/>
        </p:nvSpPr>
        <p:spPr bwMode="auto">
          <a:xfrm>
            <a:off x="6659563" y="620713"/>
            <a:ext cx="16557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Bending magnet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835025" y="3573463"/>
            <a:ext cx="14335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RF Amplifiers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3136900" y="3573463"/>
            <a:ext cx="1363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Power supply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5905500" y="3573463"/>
            <a:ext cx="2051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Water cooling system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12" name="Заголовок 1"/>
          <p:cNvSpPr txBox="1">
            <a:spLocks/>
          </p:cNvSpPr>
          <p:nvPr/>
        </p:nvSpPr>
        <p:spPr bwMode="auto">
          <a:xfrm>
            <a:off x="250825" y="44450"/>
            <a:ext cx="8686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rIns="36000" anchorCtr="1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ru-RU" sz="2800" b="1">
                <a:solidFill>
                  <a:srgbClr val="C00000"/>
                </a:solidFill>
                <a:latin typeface="Times New Roman" pitchFamily="18" charset="0"/>
                <a:ea typeface="Gungsuh"/>
                <a:cs typeface="Times New Roman" pitchFamily="18" charset="0"/>
              </a:rPr>
              <a:t>DC280</a:t>
            </a:r>
            <a:r>
              <a:rPr kumimoji="1" lang="ru-RU" altLang="ru-RU" sz="2800" b="1">
                <a:solidFill>
                  <a:srgbClr val="C00000"/>
                </a:solidFill>
                <a:latin typeface="Times New Roman" pitchFamily="18" charset="0"/>
                <a:ea typeface="Gungsuh"/>
                <a:cs typeface="Times New Roman" pitchFamily="18" charset="0"/>
              </a:rPr>
              <a:t> </a:t>
            </a:r>
            <a:r>
              <a:rPr kumimoji="1" lang="en-US" altLang="ru-RU" sz="2800" b="1">
                <a:solidFill>
                  <a:srgbClr val="C00000"/>
                </a:solidFill>
                <a:latin typeface="Times New Roman" pitchFamily="18" charset="0"/>
                <a:ea typeface="Gungsuh"/>
                <a:cs typeface="Times New Roman" pitchFamily="18" charset="0"/>
              </a:rPr>
              <a:t>cyclotron – production status</a:t>
            </a:r>
          </a:p>
        </p:txBody>
      </p:sp>
      <p:pic>
        <p:nvPicPr>
          <p:cNvPr id="51213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990600"/>
            <a:ext cx="2414588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4" name="TextBox 1"/>
          <p:cNvSpPr txBox="1">
            <a:spLocks noChangeArrowheads="1"/>
          </p:cNvSpPr>
          <p:nvPr/>
        </p:nvSpPr>
        <p:spPr bwMode="auto">
          <a:xfrm>
            <a:off x="3708400" y="620713"/>
            <a:ext cx="1800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16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Vacuum chamber</a:t>
            </a:r>
            <a:endParaRPr kumimoji="1" lang="ru-RU" altLang="ru-RU" sz="16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59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603250" y="1081088"/>
            <a:ext cx="7486650" cy="339725"/>
          </a:xfrm>
        </p:spPr>
        <p:txBody>
          <a:bodyPr/>
          <a:lstStyle/>
          <a:p>
            <a:r>
              <a:rPr lang="en-US" altLang="ru-RU" sz="2100" b="1" smtClean="0">
                <a:latin typeface="Times New Roman" pitchFamily="18" charset="0"/>
                <a:cs typeface="Times New Roman" pitchFamily="18" charset="0"/>
              </a:rPr>
              <a:t>SHE factory creation schedule</a:t>
            </a:r>
            <a:endParaRPr lang="ru-RU" altLang="ru-RU" sz="210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8307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643063"/>
            <a:ext cx="8874125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3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81000" y="6350"/>
            <a:ext cx="8229600" cy="552450"/>
          </a:xfrm>
        </p:spPr>
        <p:txBody>
          <a:bodyPr/>
          <a:lstStyle/>
          <a:p>
            <a:pPr eaLnBrk="1" hangingPunct="1"/>
            <a:r>
              <a:rPr lang="en-US" altLang="ru-RU" sz="3200" b="1" smtClean="0">
                <a:solidFill>
                  <a:srgbClr val="C00000"/>
                </a:solidFill>
                <a:cs typeface="Times New Roman" pitchFamily="18" charset="0"/>
              </a:rPr>
              <a:t>SHE-Factory (May, 2016)</a:t>
            </a:r>
            <a:endParaRPr lang="ru-RU" altLang="ru-RU" sz="3200" b="1" smtClean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64515" name="Номер слайда 3"/>
          <p:cNvSpPr txBox="1">
            <a:spLocks noGrp="1"/>
          </p:cNvSpPr>
          <p:nvPr/>
        </p:nvSpPr>
        <p:spPr bwMode="auto">
          <a:xfrm>
            <a:off x="8305800" y="64008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15E09F3-B6EC-46C2-ADA1-B4100B6922DC}" type="slidenum">
              <a:rPr lang="ru-RU" altLang="ru-RU" sz="1400" b="1"/>
              <a:pPr algn="r" eaLnBrk="1" hangingPunct="1"/>
              <a:t>13</a:t>
            </a:fld>
            <a:endParaRPr lang="ru-RU" altLang="ru-RU" sz="1400" b="1"/>
          </a:p>
        </p:txBody>
      </p:sp>
      <p:sp>
        <p:nvSpPr>
          <p:cNvPr id="64516" name="TextBox 2"/>
          <p:cNvSpPr txBox="1">
            <a:spLocks noChangeArrowheads="1"/>
          </p:cNvSpPr>
          <p:nvPr/>
        </p:nvSpPr>
        <p:spPr bwMode="auto">
          <a:xfrm>
            <a:off x="533400" y="6245225"/>
            <a:ext cx="3246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altLang="ru-RU">
                <a:solidFill>
                  <a:srgbClr val="002060"/>
                </a:solidFill>
              </a:rPr>
              <a:t>http://inflnr.jinr.ru/dc280.html </a:t>
            </a:r>
            <a:endParaRPr lang="ru-RU" altLang="ru-RU">
              <a:solidFill>
                <a:srgbClr val="002060"/>
              </a:solidFill>
            </a:endParaRPr>
          </a:p>
        </p:txBody>
      </p:sp>
      <p:pic>
        <p:nvPicPr>
          <p:cNvPr id="6451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646113"/>
            <a:ext cx="8493125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08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900113" y="404813"/>
            <a:ext cx="6840537" cy="1079500"/>
          </a:xfrm>
        </p:spPr>
        <p:txBody>
          <a:bodyPr/>
          <a:lstStyle/>
          <a:p>
            <a:r>
              <a:rPr lang="en-US" altLang="ru-RU" sz="1800" b="1" smtClean="0">
                <a:latin typeface="Times New Roman" pitchFamily="18" charset="0"/>
                <a:cs typeface="Times New Roman" pitchFamily="18" charset="0"/>
              </a:rPr>
              <a:t> 2016÷2024 years FLNR accelerators running, creation and modernization schedule (2016)</a:t>
            </a:r>
            <a:endParaRPr lang="ru-RU" altLang="ru-RU" sz="180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8371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7993063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2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6" descr="Map_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8099425" cy="540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8112"/>
          </a:xfrm>
        </p:spPr>
        <p:txBody>
          <a:bodyPr/>
          <a:lstStyle/>
          <a:p>
            <a:pPr eaLnBrk="1" hangingPunct="1"/>
            <a:r>
              <a:rPr lang="en-US" altLang="ru-RU" sz="2400" b="1" dirty="0" smtClean="0">
                <a:solidFill>
                  <a:srgbClr val="CC0000"/>
                </a:solidFill>
              </a:rPr>
              <a:t>Nuclear Reactions: tasks and problems</a:t>
            </a:r>
            <a:endParaRPr lang="ru-RU" altLang="ru-RU" sz="2400" b="1" dirty="0" smtClean="0">
              <a:solidFill>
                <a:srgbClr val="CC0000"/>
              </a:solidFill>
            </a:endParaRPr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19835" y="1009650"/>
            <a:ext cx="634047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Nuclear properties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Synthesis and study of exotic nuclear states (high excitation, super deformation, super rotation, clustering, etc.)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/>
              <a:t>Synthesis and </a:t>
            </a:r>
            <a:r>
              <a:rPr lang="en-US" altLang="ru-RU" sz="1400" dirty="0" smtClean="0"/>
              <a:t>study of new nuclei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Study of nuclear reaction mechanisms (nuclear dynamics, nuclear interactions)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Applying nuclear physics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ru-RU" altLang="ru-RU" sz="1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538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688504"/>
          </a:xfrm>
        </p:spPr>
        <p:txBody>
          <a:bodyPr/>
          <a:lstStyle/>
          <a:p>
            <a:pPr eaLnBrk="1" hangingPunct="1"/>
            <a:r>
              <a:rPr lang="en-US" altLang="ru-RU" sz="2400" b="1" dirty="0" smtClean="0">
                <a:solidFill>
                  <a:srgbClr val="CC0000"/>
                </a:solidFill>
              </a:rPr>
              <a:t>Nuclear reactions: classification</a:t>
            </a:r>
            <a:endParaRPr lang="ru-RU" altLang="ru-RU" sz="2400" b="1" dirty="0" smtClean="0">
              <a:solidFill>
                <a:srgbClr val="CC0000"/>
              </a:solidFill>
            </a:endParaRP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09600" y="1268760"/>
            <a:ext cx="66294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b="1" i="1" dirty="0" smtClean="0"/>
              <a:t>Low energies</a:t>
            </a:r>
            <a:r>
              <a:rPr lang="ru-RU" altLang="ru-RU" sz="1400" dirty="0" smtClean="0"/>
              <a:t>                    </a:t>
            </a:r>
            <a:r>
              <a:rPr lang="en-US" altLang="ru-RU" sz="1400" dirty="0" smtClean="0"/>
              <a:t>     		up to </a:t>
            </a:r>
            <a:r>
              <a:rPr lang="ru-RU" altLang="ru-RU" sz="1400" dirty="0" smtClean="0"/>
              <a:t>150 </a:t>
            </a:r>
            <a:r>
              <a:rPr lang="en-US" altLang="ru-RU" sz="1400" dirty="0" smtClean="0"/>
              <a:t>MeV/u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Intermediate energies</a:t>
            </a:r>
            <a:r>
              <a:rPr lang="ru-RU" altLang="ru-RU" sz="1400" dirty="0" smtClean="0"/>
              <a:t>     </a:t>
            </a:r>
            <a:r>
              <a:rPr lang="en-US" altLang="ru-RU" sz="1400" dirty="0" smtClean="0"/>
              <a:t>     		</a:t>
            </a:r>
            <a:r>
              <a:rPr lang="ru-RU" altLang="ru-RU" sz="1400" dirty="0" smtClean="0"/>
              <a:t>150 </a:t>
            </a:r>
            <a:r>
              <a:rPr lang="en-US" altLang="ru-RU" sz="1400" dirty="0" smtClean="0"/>
              <a:t>MeV/u – </a:t>
            </a:r>
            <a:r>
              <a:rPr lang="ru-RU" altLang="ru-RU" sz="1400" dirty="0" smtClean="0"/>
              <a:t>1000 </a:t>
            </a:r>
            <a:r>
              <a:rPr lang="en-US" altLang="ru-RU" sz="1400" dirty="0" smtClean="0"/>
              <a:t>MeV/u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High energies</a:t>
            </a:r>
            <a:r>
              <a:rPr lang="ru-RU" altLang="ru-RU" sz="1400" dirty="0" smtClean="0"/>
              <a:t>                  </a:t>
            </a:r>
            <a:r>
              <a:rPr lang="en-US" altLang="ru-RU" sz="1400" dirty="0" smtClean="0"/>
              <a:t>     		</a:t>
            </a:r>
            <a:r>
              <a:rPr lang="ru-RU" altLang="ru-RU" sz="1400" dirty="0" smtClean="0"/>
              <a:t>1000 </a:t>
            </a:r>
            <a:r>
              <a:rPr lang="en-US" altLang="ru-RU" sz="1400" dirty="0" err="1" smtClean="0"/>
              <a:t>GeV</a:t>
            </a:r>
            <a:r>
              <a:rPr lang="en-US" altLang="ru-RU" sz="1400" dirty="0" smtClean="0"/>
              <a:t>/u </a:t>
            </a:r>
            <a:r>
              <a:rPr lang="en-US" altLang="ru-RU" sz="1400" dirty="0"/>
              <a:t>–</a:t>
            </a:r>
            <a:r>
              <a:rPr lang="en-US" altLang="ru-RU" sz="1400" dirty="0" smtClean="0"/>
              <a:t> </a:t>
            </a:r>
            <a:r>
              <a:rPr lang="ru-RU" altLang="ru-RU" sz="1400" dirty="0" smtClean="0"/>
              <a:t>10 </a:t>
            </a:r>
            <a:r>
              <a:rPr lang="en-US" altLang="ru-RU" sz="1400" dirty="0" err="1" smtClean="0"/>
              <a:t>GeV</a:t>
            </a:r>
            <a:r>
              <a:rPr lang="en-US" altLang="ru-RU" sz="1400" dirty="0" smtClean="0"/>
              <a:t>/u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Super-high energies</a:t>
            </a:r>
            <a:r>
              <a:rPr lang="ru-RU" altLang="ru-RU" sz="1400" dirty="0" smtClean="0"/>
              <a:t> </a:t>
            </a:r>
            <a:r>
              <a:rPr lang="ru-RU" altLang="ru-RU" sz="1400" dirty="0"/>
              <a:t>(</a:t>
            </a:r>
            <a:r>
              <a:rPr lang="en-US" altLang="ru-RU" sz="1400" dirty="0"/>
              <a:t>LHC</a:t>
            </a:r>
            <a:r>
              <a:rPr lang="ru-RU" altLang="ru-RU" sz="1400" dirty="0"/>
              <a:t>) </a:t>
            </a:r>
            <a:r>
              <a:rPr lang="en-US" altLang="ru-RU" sz="1400" dirty="0"/>
              <a:t>	</a:t>
            </a:r>
            <a:r>
              <a:rPr lang="en-US" altLang="ru-RU" sz="1400" dirty="0" smtClean="0"/>
              <a:t>	up to few 10 </a:t>
            </a:r>
            <a:r>
              <a:rPr lang="en-US" altLang="ru-RU" sz="1400" dirty="0" err="1" smtClean="0"/>
              <a:t>TeV</a:t>
            </a:r>
            <a:r>
              <a:rPr lang="en-US" altLang="ru-RU" sz="1400" dirty="0" smtClean="0"/>
              <a:t>/u</a:t>
            </a:r>
            <a:endParaRPr lang="ru-RU" altLang="ru-RU" sz="1400" dirty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609600" y="925513"/>
            <a:ext cx="16353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 smtClean="0">
                <a:solidFill>
                  <a:srgbClr val="CC0000"/>
                </a:solidFill>
              </a:rPr>
              <a:t>Collision energy</a:t>
            </a:r>
            <a:r>
              <a:rPr lang="ru-RU" altLang="ru-RU" sz="1400" b="1" dirty="0" smtClean="0">
                <a:solidFill>
                  <a:srgbClr val="CC0000"/>
                </a:solidFill>
              </a:rPr>
              <a:t>:</a:t>
            </a:r>
            <a:endParaRPr lang="ru-RU" altLang="ru-RU" sz="1400" b="1" dirty="0">
              <a:solidFill>
                <a:srgbClr val="CC0000"/>
              </a:solidFill>
            </a:endParaRP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524000" y="3171825"/>
            <a:ext cx="66294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Elastic scattering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Quasi-elastic scattering and few-nucleon transfer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Deep-inelastic scattering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Fusion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Fragmentation</a:t>
            </a:r>
            <a:endParaRPr lang="ru-RU" altLang="ru-RU" sz="1400" dirty="0"/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ru-RU" sz="1400" dirty="0" smtClean="0"/>
              <a:t>Fission</a:t>
            </a:r>
            <a:endParaRPr lang="ru-RU" altLang="ru-RU" sz="1400" dirty="0"/>
          </a:p>
        </p:txBody>
      </p:sp>
      <p:sp>
        <p:nvSpPr>
          <p:cNvPr id="17414" name="Text Box 7"/>
          <p:cNvSpPr txBox="1">
            <a:spLocks noChangeArrowheads="1"/>
          </p:cNvSpPr>
          <p:nvPr/>
        </p:nvSpPr>
        <p:spPr bwMode="auto">
          <a:xfrm>
            <a:off x="1524000" y="2846388"/>
            <a:ext cx="638668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 smtClean="0">
                <a:solidFill>
                  <a:srgbClr val="CC0000"/>
                </a:solidFill>
              </a:rPr>
              <a:t>Low collision energies</a:t>
            </a:r>
            <a:r>
              <a:rPr lang="ru-RU" altLang="ru-RU" sz="1400" b="1" dirty="0" smtClean="0">
                <a:solidFill>
                  <a:srgbClr val="CC0000"/>
                </a:solidFill>
              </a:rPr>
              <a:t>:  </a:t>
            </a:r>
            <a:r>
              <a:rPr lang="en-US" altLang="ru-RU" sz="1400" b="1" dirty="0" smtClean="0">
                <a:solidFill>
                  <a:srgbClr val="CC0000"/>
                </a:solidFill>
              </a:rPr>
              <a:t>over reaction channels (or reaction mechanisms)</a:t>
            </a:r>
            <a:endParaRPr lang="ru-RU" altLang="ru-RU" sz="1400" b="1" dirty="0">
              <a:solidFill>
                <a:srgbClr val="CC0000"/>
              </a:solidFill>
            </a:endParaRPr>
          </a:p>
        </p:txBody>
      </p:sp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762000" y="5229225"/>
            <a:ext cx="3962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aseline="30000" dirty="0"/>
              <a:t>2</a:t>
            </a:r>
            <a:r>
              <a:rPr lang="en-US" altLang="ru-RU" sz="1600" dirty="0"/>
              <a:t>H + </a:t>
            </a:r>
            <a:r>
              <a:rPr lang="en-US" altLang="ru-RU" sz="1600" baseline="30000" dirty="0"/>
              <a:t>3</a:t>
            </a:r>
            <a:r>
              <a:rPr lang="en-US" altLang="ru-RU" sz="1600" dirty="0"/>
              <a:t>H </a:t>
            </a:r>
            <a:r>
              <a:rPr lang="ru-RU" altLang="ru-RU" sz="1600" dirty="0"/>
              <a:t>→</a:t>
            </a:r>
            <a:r>
              <a:rPr lang="en-US" altLang="ru-RU" sz="1600" dirty="0"/>
              <a:t> </a:t>
            </a:r>
            <a:r>
              <a:rPr lang="en-US" altLang="ru-RU" sz="1600" baseline="30000" dirty="0"/>
              <a:t>4</a:t>
            </a:r>
            <a:r>
              <a:rPr lang="en-US" altLang="ru-RU" sz="1600" dirty="0"/>
              <a:t>He + n + 14 </a:t>
            </a:r>
            <a:r>
              <a:rPr lang="en-US" altLang="ru-RU" sz="1600" dirty="0" smtClean="0"/>
              <a:t>MeV</a:t>
            </a:r>
            <a:endParaRPr lang="ru-RU" altLang="ru-RU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dirty="0"/>
              <a:t>n + </a:t>
            </a:r>
            <a:r>
              <a:rPr lang="en-US" altLang="ru-RU" sz="1600" baseline="30000" dirty="0"/>
              <a:t>235</a:t>
            </a:r>
            <a:r>
              <a:rPr lang="en-US" altLang="ru-RU" sz="1600" dirty="0"/>
              <a:t>U </a:t>
            </a:r>
            <a:r>
              <a:rPr lang="ru-RU" altLang="ru-RU" sz="1600" dirty="0"/>
              <a:t>→</a:t>
            </a:r>
            <a:r>
              <a:rPr lang="en-US" altLang="ru-RU" sz="1600" dirty="0"/>
              <a:t> </a:t>
            </a:r>
            <a:r>
              <a:rPr lang="en-US" altLang="ru-RU" sz="1600" baseline="30000" dirty="0"/>
              <a:t>132</a:t>
            </a:r>
            <a:r>
              <a:rPr lang="en-US" altLang="ru-RU" sz="1600" dirty="0"/>
              <a:t>Sn + </a:t>
            </a:r>
            <a:r>
              <a:rPr lang="en-US" altLang="ru-RU" sz="1600" baseline="30000" dirty="0"/>
              <a:t>102</a:t>
            </a:r>
            <a:r>
              <a:rPr lang="en-US" altLang="ru-RU" sz="1600" dirty="0"/>
              <a:t>Mo + 2n + 190 MeV</a:t>
            </a:r>
            <a:endParaRPr lang="ru-RU" altLang="ru-RU" sz="1600" dirty="0"/>
          </a:p>
        </p:txBody>
      </p:sp>
      <p:sp>
        <p:nvSpPr>
          <p:cNvPr id="17416" name="Text Box 9"/>
          <p:cNvSpPr txBox="1">
            <a:spLocks noChangeArrowheads="1"/>
          </p:cNvSpPr>
          <p:nvPr/>
        </p:nvSpPr>
        <p:spPr bwMode="auto">
          <a:xfrm>
            <a:off x="762000" y="4800600"/>
            <a:ext cx="355578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400" b="1" dirty="0" smtClean="0">
                <a:solidFill>
                  <a:srgbClr val="CC0000"/>
                </a:solidFill>
              </a:rPr>
              <a:t>Exothermic and endothermic reactions</a:t>
            </a:r>
            <a:r>
              <a:rPr lang="ru-RU" altLang="ru-RU" sz="1400" b="1" dirty="0" smtClean="0">
                <a:solidFill>
                  <a:srgbClr val="CC0000"/>
                </a:solidFill>
              </a:rPr>
              <a:t>:</a:t>
            </a:r>
            <a:endParaRPr lang="ru-RU" altLang="ru-RU" sz="1400" b="1" dirty="0">
              <a:solidFill>
                <a:srgbClr val="CC0000"/>
              </a:solidFill>
            </a:endParaRPr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4800600" y="5895975"/>
            <a:ext cx="3962400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aseline="30000" dirty="0"/>
              <a:t>2</a:t>
            </a:r>
            <a:r>
              <a:rPr lang="en-US" altLang="ru-RU" sz="1600" dirty="0"/>
              <a:t>H + </a:t>
            </a:r>
            <a:r>
              <a:rPr lang="en-US" altLang="ru-RU" sz="1600" baseline="30000" dirty="0"/>
              <a:t>208</a:t>
            </a:r>
            <a:r>
              <a:rPr lang="en-US" altLang="ru-RU" sz="1600" dirty="0"/>
              <a:t>Pb </a:t>
            </a:r>
            <a:r>
              <a:rPr lang="ru-RU" altLang="ru-RU" sz="1600" dirty="0"/>
              <a:t>→</a:t>
            </a:r>
            <a:r>
              <a:rPr lang="en-US" altLang="ru-RU" sz="1600" dirty="0"/>
              <a:t> p + n + </a:t>
            </a:r>
            <a:r>
              <a:rPr lang="en-US" altLang="ru-RU" sz="1600" baseline="30000" dirty="0"/>
              <a:t>208</a:t>
            </a:r>
            <a:r>
              <a:rPr lang="en-US" altLang="ru-RU" sz="1600" dirty="0"/>
              <a:t>Pb – 2.2 MeV</a:t>
            </a:r>
            <a:endParaRPr lang="ru-RU" altLang="ru-RU" sz="1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 baseline="30000" dirty="0"/>
              <a:t>48</a:t>
            </a:r>
            <a:r>
              <a:rPr lang="en-US" altLang="ru-RU" sz="1600" dirty="0"/>
              <a:t>Ca + </a:t>
            </a:r>
            <a:r>
              <a:rPr lang="en-US" altLang="ru-RU" sz="1600" baseline="30000" dirty="0"/>
              <a:t>248</a:t>
            </a:r>
            <a:r>
              <a:rPr lang="en-US" altLang="ru-RU" sz="1600" dirty="0"/>
              <a:t>Cm </a:t>
            </a:r>
            <a:r>
              <a:rPr lang="ru-RU" altLang="ru-RU" sz="1600" dirty="0"/>
              <a:t>→</a:t>
            </a:r>
            <a:r>
              <a:rPr lang="en-US" altLang="ru-RU" sz="1600" dirty="0"/>
              <a:t> </a:t>
            </a:r>
            <a:r>
              <a:rPr lang="en-US" altLang="ru-RU" sz="1600" baseline="30000" dirty="0"/>
              <a:t>293</a:t>
            </a:r>
            <a:r>
              <a:rPr lang="en-US" altLang="ru-RU" sz="1600" dirty="0"/>
              <a:t>116 + 3n </a:t>
            </a:r>
            <a:r>
              <a:rPr lang="en-US" altLang="ru-RU" sz="1800" dirty="0"/>
              <a:t>–</a:t>
            </a:r>
            <a:r>
              <a:rPr lang="en-US" altLang="ru-RU" sz="1600" dirty="0"/>
              <a:t> 160 MeV</a:t>
            </a:r>
            <a:endParaRPr lang="ru-RU" altLang="ru-RU" sz="1600" dirty="0"/>
          </a:p>
        </p:txBody>
      </p:sp>
    </p:spTree>
    <p:extLst>
      <p:ext uri="{BB962C8B-B14F-4D97-AF65-F5344CB8AC3E}">
        <p14:creationId xmlns:p14="http://schemas.microsoft.com/office/powerpoint/2010/main" val="428074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0" y="692696"/>
            <a:ext cx="4427984" cy="432048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000" b="1" dirty="0" smtClean="0">
                <a:solidFill>
                  <a:srgbClr val="CC0000"/>
                </a:solidFill>
              </a:rPr>
              <a:t>Neutron elastic scattering</a:t>
            </a:r>
            <a:endParaRPr lang="ru-RU" altLang="ru-RU" sz="2000" b="1" dirty="0" smtClean="0">
              <a:solidFill>
                <a:srgbClr val="CC0000"/>
              </a:solidFill>
            </a:endParaRPr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4932040" y="1412776"/>
            <a:ext cx="37444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800" dirty="0" smtClean="0"/>
              <a:t>Diffraction by a black disc!</a:t>
            </a:r>
            <a:endParaRPr lang="ru-RU" altLang="ru-RU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3816424" cy="5763280"/>
          </a:xfrm>
          <a:prstGeom prst="rect">
            <a:avLst/>
          </a:prstGeom>
        </p:spPr>
      </p:pic>
      <p:pic>
        <p:nvPicPr>
          <p:cNvPr id="14340" name="Picture 4" descr="&amp;Kcy;&amp;acy;&amp;rcy;&amp;tcy;&amp;icy;&amp;ncy;&amp;kcy;&amp;icy; &amp;pcy;&amp;ocy; &amp;zcy;&amp;acy;&amp;pcy;&amp;rcy;&amp;ocy;&amp;scy;&amp;ucy; &amp;dcy;&amp;icy;&amp;fcy;&amp;rcy;&amp;acy;&amp;kcy;&amp;tscy;&amp;icy;&amp;yacy; &amp;ncy;&amp;acy; &amp;dcy;&amp;icy;&amp;scy;&amp;kcy;&amp;ie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770" y="2225599"/>
            <a:ext cx="3390956" cy="23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7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57200"/>
          </a:xfrm>
        </p:spPr>
        <p:txBody>
          <a:bodyPr/>
          <a:lstStyle/>
          <a:p>
            <a:pPr eaLnBrk="1" hangingPunct="1"/>
            <a:r>
              <a:rPr lang="en-US" altLang="ru-RU" sz="2000" b="1" dirty="0" smtClean="0">
                <a:solidFill>
                  <a:srgbClr val="CC0000"/>
                </a:solidFill>
              </a:rPr>
              <a:t>Optical model of nuclear elastic scattering</a:t>
            </a:r>
            <a:endParaRPr lang="ru-RU" altLang="ru-RU" sz="2000" b="1" dirty="0" smtClean="0">
              <a:solidFill>
                <a:srgbClr val="CC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987"/>
            <a:ext cx="9144000" cy="642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9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36737"/>
            <a:ext cx="9144000" cy="40047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800" b="1" dirty="0" smtClean="0">
                <a:solidFill>
                  <a:srgbClr val="CC0000"/>
                </a:solidFill>
              </a:rPr>
              <a:t>Phenomenological optical model potential</a:t>
            </a:r>
            <a:endParaRPr lang="ru-RU" altLang="ru-RU" sz="2800" b="1" dirty="0" smtClean="0">
              <a:solidFill>
                <a:srgbClr val="CC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53152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548640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Flerov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Laboratory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Nuclear Reactions</a:t>
            </a:r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b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Joint Institute for Nuclear Research</a:t>
            </a:r>
            <a:endParaRPr lang="ru-RU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4" descr="jinr_b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72000"/>
            <a:ext cx="1828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7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776782" cy="5163128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08248"/>
            <a:ext cx="9144000" cy="40047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800" b="1" dirty="0" smtClean="0">
                <a:solidFill>
                  <a:srgbClr val="CC0000"/>
                </a:solidFill>
              </a:rPr>
              <a:t>Phenomenological optical model potential</a:t>
            </a:r>
            <a:endParaRPr lang="ru-RU" altLang="ru-RU" sz="2800" b="1" dirty="0" smtClean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80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0047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400" b="1" dirty="0" smtClean="0">
                <a:solidFill>
                  <a:srgbClr val="CC0000"/>
                </a:solidFill>
              </a:rPr>
              <a:t>Heavy-ion elastic scattering</a:t>
            </a:r>
            <a:endParaRPr lang="ru-RU" altLang="ru-RU" sz="2400" b="1" dirty="0" smtClean="0">
              <a:solidFill>
                <a:srgbClr val="CC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76" y="476672"/>
            <a:ext cx="6621563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0047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400" b="1" dirty="0" smtClean="0">
                <a:solidFill>
                  <a:srgbClr val="CC0000"/>
                </a:solidFill>
              </a:rPr>
              <a:t>Direct nuclear reactions (rearrangement processes)</a:t>
            </a:r>
            <a:endParaRPr lang="ru-RU" altLang="ru-RU" sz="2400" b="1" dirty="0" smtClean="0">
              <a:solidFill>
                <a:srgbClr val="CC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8361040" cy="641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7248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400" b="1" dirty="0" smtClean="0">
                <a:solidFill>
                  <a:srgbClr val="CC0000"/>
                </a:solidFill>
              </a:rPr>
              <a:t>Spectroscopic information</a:t>
            </a:r>
            <a:endParaRPr lang="ru-RU" altLang="ru-RU" sz="2400" b="1" dirty="0" smtClean="0">
              <a:solidFill>
                <a:srgbClr val="CC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6" y="836712"/>
            <a:ext cx="8844600" cy="52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40047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ru-RU" sz="2000" b="1" dirty="0" err="1" smtClean="0">
                <a:solidFill>
                  <a:srgbClr val="CC0000"/>
                </a:solidFill>
              </a:rPr>
              <a:t>Quasielastic</a:t>
            </a:r>
            <a:r>
              <a:rPr lang="en-US" altLang="ru-RU" sz="2000" b="1" dirty="0" smtClean="0">
                <a:solidFill>
                  <a:srgbClr val="CC0000"/>
                </a:solidFill>
              </a:rPr>
              <a:t> scattering and </a:t>
            </a:r>
            <a:r>
              <a:rPr lang="en-US" altLang="ru-RU" sz="2000" b="1" dirty="0" err="1" smtClean="0">
                <a:solidFill>
                  <a:srgbClr val="CC0000"/>
                </a:solidFill>
              </a:rPr>
              <a:t>qusiclassical</a:t>
            </a:r>
            <a:r>
              <a:rPr lang="en-US" altLang="ru-RU" sz="2000" b="1" dirty="0" smtClean="0">
                <a:solidFill>
                  <a:srgbClr val="CC0000"/>
                </a:solidFill>
              </a:rPr>
              <a:t> approaches</a:t>
            </a:r>
            <a:endParaRPr lang="ru-RU" altLang="ru-RU" sz="2000" b="1" dirty="0" smtClean="0">
              <a:solidFill>
                <a:srgbClr val="CC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2695"/>
            <a:ext cx="8496944" cy="60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3184376"/>
          </a:xfrm>
        </p:spPr>
        <p:txBody>
          <a:bodyPr/>
          <a:lstStyle/>
          <a:p>
            <a:r>
              <a:rPr lang="en-US" dirty="0" smtClean="0"/>
              <a:t>What kind of theoretical instruments do we have in order to model the nuclear dynamics?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98017" y="4293096"/>
            <a:ext cx="811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NRV Project of </a:t>
            </a:r>
            <a:r>
              <a:rPr lang="en-US" sz="2800" dirty="0" err="1" smtClean="0"/>
              <a:t>Flerov</a:t>
            </a:r>
            <a:r>
              <a:rPr lang="en-US" sz="2800" dirty="0" smtClean="0"/>
              <a:t> Laboratory of Nuclear Reactions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027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2"/>
            <a:ext cx="8229600" cy="91893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ru-RU" sz="2800" b="1" dirty="0"/>
              <a:t>Weakly Bound Nucleus Break-up Contribution in Optical Potential of Elastic Scattering</a:t>
            </a:r>
            <a:endParaRPr lang="ru-RU" altLang="ru-RU" sz="2800" dirty="0"/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539750" y="2381250"/>
            <a:ext cx="6149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ru-RU" altLang="ru-RU">
                <a:latin typeface="Tahoma" pitchFamily="34" charset="0"/>
              </a:rPr>
              <a:t>2. </a:t>
            </a:r>
            <a:r>
              <a:rPr lang="en-US" altLang="ru-RU">
                <a:latin typeface="Tahoma" pitchFamily="34" charset="0"/>
              </a:rPr>
              <a:t>Deuteron Break-Up Contribution in OP</a:t>
            </a:r>
            <a:r>
              <a:rPr lang="ru-RU" altLang="ru-RU">
                <a:latin typeface="Tahoma" pitchFamily="34" charset="0"/>
              </a:rPr>
              <a:t> (1960 – 1970 гг.)</a:t>
            </a:r>
          </a:p>
        </p:txBody>
      </p:sp>
      <p:sp>
        <p:nvSpPr>
          <p:cNvPr id="218117" name="Text Box 5"/>
          <p:cNvSpPr txBox="1">
            <a:spLocks noChangeArrowheads="1"/>
          </p:cNvSpPr>
          <p:nvPr/>
        </p:nvSpPr>
        <p:spPr bwMode="auto">
          <a:xfrm>
            <a:off x="539750" y="1582738"/>
            <a:ext cx="68786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ru-RU" altLang="ru-RU">
                <a:latin typeface="Tahoma" pitchFamily="34" charset="0"/>
              </a:rPr>
              <a:t>1. </a:t>
            </a:r>
            <a:r>
              <a:rPr lang="en-US" altLang="ru-RU">
                <a:latin typeface="Tahoma" pitchFamily="34" charset="0"/>
              </a:rPr>
              <a:t>H. Feshbach</a:t>
            </a:r>
            <a:r>
              <a:rPr lang="ru-RU" altLang="ru-RU">
                <a:latin typeface="Tahoma" pitchFamily="34" charset="0"/>
              </a:rPr>
              <a:t> – </a:t>
            </a:r>
            <a:r>
              <a:rPr lang="en-US" altLang="ru-RU">
                <a:latin typeface="Tahoma" pitchFamily="34" charset="0"/>
              </a:rPr>
              <a:t>Theory of Generalized Optical Potential </a:t>
            </a:r>
            <a:r>
              <a:rPr lang="ru-RU" altLang="ru-RU">
                <a:latin typeface="Tahoma" pitchFamily="34" charset="0"/>
              </a:rPr>
              <a:t>(1958 г.)</a:t>
            </a:r>
          </a:p>
        </p:txBody>
      </p:sp>
      <p:sp>
        <p:nvSpPr>
          <p:cNvPr id="218118" name="Text Box 6"/>
          <p:cNvSpPr txBox="1">
            <a:spLocks noChangeArrowheads="1"/>
          </p:cNvSpPr>
          <p:nvPr/>
        </p:nvSpPr>
        <p:spPr bwMode="auto">
          <a:xfrm>
            <a:off x="539750" y="3173413"/>
            <a:ext cx="706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ru-RU" altLang="ru-RU">
                <a:latin typeface="Tahoma" pitchFamily="34" charset="0"/>
              </a:rPr>
              <a:t>3. </a:t>
            </a:r>
            <a:r>
              <a:rPr lang="en-US" altLang="ru-RU">
                <a:latin typeface="Tahoma" pitchFamily="34" charset="0"/>
              </a:rPr>
              <a:t>Coupling with Collective Excitation in OP</a:t>
            </a:r>
            <a:r>
              <a:rPr lang="ru-RU" altLang="ru-RU">
                <a:latin typeface="Tahoma" pitchFamily="34" charset="0"/>
              </a:rPr>
              <a:t> </a:t>
            </a:r>
            <a:r>
              <a:rPr lang="en-US" altLang="ru-RU">
                <a:latin typeface="Tahoma" pitchFamily="34" charset="0"/>
              </a:rPr>
              <a:t>theory </a:t>
            </a:r>
            <a:r>
              <a:rPr lang="ru-RU" altLang="ru-RU">
                <a:latin typeface="Tahoma" pitchFamily="34" charset="0"/>
              </a:rPr>
              <a:t>(</a:t>
            </a:r>
            <a:r>
              <a:rPr lang="en-US" altLang="ru-RU">
                <a:latin typeface="Tahoma" pitchFamily="34" charset="0"/>
              </a:rPr>
              <a:t>1970 – </a:t>
            </a:r>
            <a:r>
              <a:rPr lang="ru-RU" altLang="ru-RU">
                <a:latin typeface="Tahoma" pitchFamily="34" charset="0"/>
              </a:rPr>
              <a:t>1980 гг.)</a:t>
            </a:r>
          </a:p>
        </p:txBody>
      </p:sp>
      <p:sp>
        <p:nvSpPr>
          <p:cNvPr id="218119" name="Text Box 7"/>
          <p:cNvSpPr txBox="1">
            <a:spLocks noChangeArrowheads="1"/>
          </p:cNvSpPr>
          <p:nvPr/>
        </p:nvSpPr>
        <p:spPr bwMode="auto">
          <a:xfrm>
            <a:off x="539750" y="4030663"/>
            <a:ext cx="2100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ru-RU" altLang="ru-RU">
                <a:latin typeface="Tahoma" pitchFamily="34" charset="0"/>
              </a:rPr>
              <a:t>4. </a:t>
            </a:r>
            <a:r>
              <a:rPr lang="en-US" altLang="ru-RU">
                <a:latin typeface="Tahoma" pitchFamily="34" charset="0"/>
              </a:rPr>
              <a:t>Inverse problem</a:t>
            </a:r>
            <a:endParaRPr lang="ru-RU" altLang="ru-RU">
              <a:latin typeface="Tahoma" pitchFamily="34" charset="0"/>
            </a:endParaRPr>
          </a:p>
        </p:txBody>
      </p:sp>
      <p:sp>
        <p:nvSpPr>
          <p:cNvPr id="218123" name="Text Box 11"/>
          <p:cNvSpPr txBox="1">
            <a:spLocks noChangeArrowheads="1"/>
          </p:cNvSpPr>
          <p:nvPr/>
        </p:nvSpPr>
        <p:spPr bwMode="auto">
          <a:xfrm>
            <a:off x="5292725" y="1949450"/>
            <a:ext cx="28987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/>
              <a:t>H. Feshbach, Ann. Phys. 5 (1958) p.357</a:t>
            </a:r>
            <a:endParaRPr lang="ru-RU" altLang="ru-RU" sz="1200"/>
          </a:p>
        </p:txBody>
      </p:sp>
      <p:sp>
        <p:nvSpPr>
          <p:cNvPr id="218127" name="Text Box 15"/>
          <p:cNvSpPr txBox="1">
            <a:spLocks noChangeArrowheads="1"/>
          </p:cNvSpPr>
          <p:nvPr/>
        </p:nvSpPr>
        <p:spPr bwMode="auto">
          <a:xfrm>
            <a:off x="4087813" y="2741613"/>
            <a:ext cx="467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200"/>
              <a:t>Watanabe, </a:t>
            </a:r>
            <a:r>
              <a:rPr lang="en-US" altLang="ru-RU" sz="1200"/>
              <a:t>Mukherjee, </a:t>
            </a:r>
            <a:r>
              <a:rPr lang="ru-RU" altLang="ru-RU" sz="1200"/>
              <a:t>Satchler</a:t>
            </a:r>
            <a:r>
              <a:rPr lang="en-US" altLang="ru-RU" sz="1200"/>
              <a:t>, Soper, Johnson, Farrell, Austern, </a:t>
            </a:r>
          </a:p>
          <a:p>
            <a:r>
              <a:rPr lang="en-US" altLang="ru-RU" sz="1200"/>
              <a:t>Mackintosh,</a:t>
            </a:r>
            <a:r>
              <a:rPr lang="ru-RU" altLang="ru-RU" sz="1200"/>
              <a:t> Testoni, </a:t>
            </a:r>
            <a:r>
              <a:rPr lang="en-US" altLang="ru-RU" sz="1200"/>
              <a:t>Zagrebaev and others</a:t>
            </a:r>
            <a:endParaRPr lang="ru-RU" altLang="ru-RU" sz="1200"/>
          </a:p>
        </p:txBody>
      </p:sp>
      <p:sp>
        <p:nvSpPr>
          <p:cNvPr id="218128" name="Text Box 16"/>
          <p:cNvSpPr txBox="1">
            <a:spLocks noChangeArrowheads="1"/>
          </p:cNvSpPr>
          <p:nvPr/>
        </p:nvSpPr>
        <p:spPr bwMode="auto">
          <a:xfrm>
            <a:off x="4140200" y="3533775"/>
            <a:ext cx="3867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200"/>
              <a:t>Satchler</a:t>
            </a:r>
            <a:r>
              <a:rPr lang="en-US" altLang="ru-RU" sz="1200"/>
              <a:t>, Perey, Love, Hodgson, Hussein, Donangelo, </a:t>
            </a:r>
          </a:p>
          <a:p>
            <a:r>
              <a:rPr lang="en-US" altLang="ru-RU" sz="1200"/>
              <a:t>VinhMau and others</a:t>
            </a:r>
            <a:endParaRPr lang="ru-RU" altLang="ru-RU" sz="1200"/>
          </a:p>
        </p:txBody>
      </p:sp>
      <p:sp>
        <p:nvSpPr>
          <p:cNvPr id="218129" name="Text Box 17"/>
          <p:cNvSpPr txBox="1">
            <a:spLocks noChangeArrowheads="1"/>
          </p:cNvSpPr>
          <p:nvPr/>
        </p:nvSpPr>
        <p:spPr bwMode="auto">
          <a:xfrm>
            <a:off x="2195513" y="4411663"/>
            <a:ext cx="614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 b="1"/>
              <a:t>Couple channel method:</a:t>
            </a:r>
            <a:r>
              <a:rPr lang="en-US" altLang="ru-RU" sz="1200"/>
              <a:t> Thompson, Nagarajan, Kukulin, Mackintosh, Rusek, Sakuragi</a:t>
            </a:r>
          </a:p>
          <a:p>
            <a:r>
              <a:rPr lang="en-US" altLang="ru-RU" sz="1200" b="1"/>
              <a:t>Glauber OP</a:t>
            </a:r>
            <a:r>
              <a:rPr lang="ru-RU" altLang="ru-RU" sz="1200" b="1"/>
              <a:t>:</a:t>
            </a:r>
            <a:r>
              <a:rPr lang="ru-RU" altLang="ru-RU" sz="1200"/>
              <a:t> </a:t>
            </a:r>
            <a:r>
              <a:rPr lang="en-US" altLang="ru-RU" sz="1200"/>
              <a:t>Bertulani, Suzuki, Al-Khalili</a:t>
            </a:r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26624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93" name="Picture 537" descr="GOMP-2005-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179165"/>
            <a:ext cx="6913562" cy="3833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58800"/>
          </a:xfrm>
        </p:spPr>
        <p:txBody>
          <a:bodyPr/>
          <a:lstStyle/>
          <a:p>
            <a:r>
              <a:rPr lang="en-US" altLang="ru-RU" sz="2900"/>
              <a:t>Formulation of the problem</a:t>
            </a:r>
            <a:endParaRPr lang="ru-RU" altLang="ru-RU" sz="2900"/>
          </a:p>
        </p:txBody>
      </p:sp>
      <p:pic>
        <p:nvPicPr>
          <p:cNvPr id="147988" name="Picture 532" descr="GOMP-200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6463" y="980728"/>
            <a:ext cx="3648075" cy="8540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15719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Projectile nucleus considered as a cluster system, while clusters and target are treated </a:t>
            </a:r>
          </a:p>
          <a:p>
            <a:r>
              <a:rPr lang="en-US" dirty="0" smtClean="0"/>
              <a:t>as </a:t>
            </a:r>
            <a:r>
              <a:rPr lang="en-US" dirty="0" err="1" smtClean="0"/>
              <a:t>structureless</a:t>
            </a:r>
            <a:r>
              <a:rPr lang="en-US" dirty="0" smtClean="0"/>
              <a:t> particles. Nevertheless potential V(</a:t>
            </a:r>
            <a:r>
              <a:rPr lang="en-US" dirty="0" err="1" smtClean="0"/>
              <a:t>R,</a:t>
            </a:r>
            <a:r>
              <a:rPr lang="en-US" dirty="0" err="1" smtClean="0">
                <a:latin typeface="Symbol" panose="05050102010706020507" pitchFamily="18" charset="2"/>
              </a:rPr>
              <a:t>x</a:t>
            </a:r>
            <a:r>
              <a:rPr lang="en-US" dirty="0" smtClean="0"/>
              <a:t>) includes cluster-target interactions that implicitly takes into account the internal structures of clusters and target and cluster-target collision dynamics.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8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50237" cy="358775"/>
          </a:xfrm>
        </p:spPr>
        <p:txBody>
          <a:bodyPr/>
          <a:lstStyle/>
          <a:p>
            <a:r>
              <a:rPr lang="en-US" altLang="ru-RU" sz="2800"/>
              <a:t>Cluster-target interactions</a:t>
            </a:r>
            <a:endParaRPr lang="ru-RU" altLang="ru-RU" sz="2800"/>
          </a:p>
        </p:txBody>
      </p:sp>
      <p:pic>
        <p:nvPicPr>
          <p:cNvPr id="193540" name="Picture 4" descr="GOMP-2005-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773238"/>
            <a:ext cx="2952750" cy="22685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3542" name="Picture 6" descr="GOMP-2005-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01813"/>
            <a:ext cx="2879725" cy="22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544" name="Picture 8" descr="GOMP-2005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052513"/>
            <a:ext cx="5402262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3546" name="Line 10"/>
          <p:cNvSpPr>
            <a:spLocks noChangeShapeType="1"/>
          </p:cNvSpPr>
          <p:nvPr/>
        </p:nvSpPr>
        <p:spPr bwMode="auto">
          <a:xfrm flipV="1">
            <a:off x="3203575" y="1412875"/>
            <a:ext cx="5048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3547" name="Line 11"/>
          <p:cNvSpPr>
            <a:spLocks noChangeShapeType="1"/>
          </p:cNvSpPr>
          <p:nvPr/>
        </p:nvSpPr>
        <p:spPr bwMode="auto">
          <a:xfrm flipH="1" flipV="1">
            <a:off x="6011863" y="1412875"/>
            <a:ext cx="358775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93563" name="Text Box 27"/>
          <p:cNvSpPr txBox="1">
            <a:spLocks noChangeArrowheads="1"/>
          </p:cNvSpPr>
          <p:nvPr/>
        </p:nvSpPr>
        <p:spPr bwMode="auto">
          <a:xfrm>
            <a:off x="1259632" y="4221163"/>
            <a:ext cx="2736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ru-RU" sz="1600" dirty="0">
                <a:solidFill>
                  <a:schemeClr val="tx2"/>
                </a:solidFill>
                <a:latin typeface="Tahoma" pitchFamily="34" charset="0"/>
              </a:rPr>
              <a:t>V</a:t>
            </a:r>
            <a:r>
              <a:rPr lang="en-US" altLang="ru-RU" sz="1600" baseline="30000" dirty="0">
                <a:solidFill>
                  <a:schemeClr val="tx2"/>
                </a:solidFill>
                <a:latin typeface="Tahoma" pitchFamily="34" charset="0"/>
              </a:rPr>
              <a:t>OMP</a:t>
            </a:r>
            <a:r>
              <a:rPr lang="en-US" altLang="ru-RU" sz="1600" dirty="0">
                <a:solidFill>
                  <a:schemeClr val="tx2"/>
                </a:solidFill>
                <a:latin typeface="Tahoma" pitchFamily="34" charset="0"/>
              </a:rPr>
              <a:t> implicitly </a:t>
            </a:r>
          </a:p>
          <a:p>
            <a:pPr eaLnBrk="1" hangingPunct="1"/>
            <a:r>
              <a:rPr lang="en-US" altLang="ru-RU" sz="1600" dirty="0">
                <a:solidFill>
                  <a:schemeClr val="tx2"/>
                </a:solidFill>
                <a:latin typeface="Tahoma" pitchFamily="34" charset="0"/>
              </a:rPr>
              <a:t>takes into account</a:t>
            </a:r>
            <a:r>
              <a:rPr lang="ru-RU" altLang="ru-RU" sz="1600" dirty="0">
                <a:solidFill>
                  <a:schemeClr val="tx2"/>
                </a:solidFill>
                <a:latin typeface="Tahoma" pitchFamily="34" charset="0"/>
              </a:rPr>
              <a:t>:</a:t>
            </a:r>
          </a:p>
        </p:txBody>
      </p:sp>
      <p:sp>
        <p:nvSpPr>
          <p:cNvPr id="193564" name="Text Box 28"/>
          <p:cNvSpPr txBox="1">
            <a:spLocks noChangeArrowheads="1"/>
          </p:cNvSpPr>
          <p:nvPr/>
        </p:nvSpPr>
        <p:spPr bwMode="auto">
          <a:xfrm>
            <a:off x="3996482" y="4221163"/>
            <a:ext cx="3535362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006666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006666"/>
                </a:solidFill>
                <a:latin typeface="Tahoma" pitchFamily="34" charset="0"/>
              </a:rPr>
              <a:t>Excitation of the clusters and target</a:t>
            </a:r>
          </a:p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006666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006666"/>
                </a:solidFill>
                <a:latin typeface="Tahoma" pitchFamily="34" charset="0"/>
              </a:rPr>
              <a:t>Transferring from clusters</a:t>
            </a:r>
            <a:endParaRPr lang="ru-RU" altLang="ru-RU" sz="1600">
              <a:solidFill>
                <a:srgbClr val="006666"/>
              </a:solidFill>
              <a:latin typeface="Tahoma" pitchFamily="34" charset="0"/>
            </a:endParaRPr>
          </a:p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006666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006666"/>
                </a:solidFill>
                <a:latin typeface="Tahoma" pitchFamily="34" charset="0"/>
              </a:rPr>
              <a:t>Incomplete fusion</a:t>
            </a:r>
            <a:endParaRPr lang="ru-RU" altLang="ru-RU" sz="1600">
              <a:solidFill>
                <a:srgbClr val="006666"/>
              </a:solidFill>
              <a:latin typeface="Tahoma" pitchFamily="34" charset="0"/>
            </a:endParaRPr>
          </a:p>
        </p:txBody>
      </p:sp>
      <p:sp>
        <p:nvSpPr>
          <p:cNvPr id="193565" name="Text Box 29"/>
          <p:cNvSpPr txBox="1">
            <a:spLocks noChangeArrowheads="1"/>
          </p:cNvSpPr>
          <p:nvPr/>
        </p:nvSpPr>
        <p:spPr bwMode="auto">
          <a:xfrm>
            <a:off x="1259632" y="5180013"/>
            <a:ext cx="1800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ru-RU" sz="1600">
                <a:solidFill>
                  <a:srgbClr val="FF3300"/>
                </a:solidFill>
                <a:latin typeface="Tahoma" pitchFamily="34" charset="0"/>
              </a:rPr>
              <a:t>V</a:t>
            </a:r>
            <a:r>
              <a:rPr lang="en-US" altLang="ru-RU" sz="1600" baseline="30000">
                <a:solidFill>
                  <a:srgbClr val="FF3300"/>
                </a:solidFill>
                <a:latin typeface="Tahoma" pitchFamily="34" charset="0"/>
              </a:rPr>
              <a:t>OMP</a:t>
            </a:r>
            <a:r>
              <a:rPr lang="en-US" altLang="ru-RU" sz="1600">
                <a:solidFill>
                  <a:srgbClr val="FF3300"/>
                </a:solidFill>
                <a:latin typeface="Tahoma" pitchFamily="34" charset="0"/>
              </a:rPr>
              <a:t> misses</a:t>
            </a:r>
            <a:r>
              <a:rPr lang="ru-RU" altLang="ru-RU" sz="1600">
                <a:solidFill>
                  <a:srgbClr val="FF3300"/>
                </a:solidFill>
                <a:latin typeface="Tahoma" pitchFamily="34" charset="0"/>
              </a:rPr>
              <a:t>:</a:t>
            </a:r>
          </a:p>
        </p:txBody>
      </p:sp>
      <p:sp>
        <p:nvSpPr>
          <p:cNvPr id="193566" name="Text Box 30"/>
          <p:cNvSpPr txBox="1">
            <a:spLocks noChangeArrowheads="1"/>
          </p:cNvSpPr>
          <p:nvPr/>
        </p:nvSpPr>
        <p:spPr bwMode="auto">
          <a:xfrm>
            <a:off x="3996482" y="5232400"/>
            <a:ext cx="413702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FF3300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FF3300"/>
                </a:solidFill>
                <a:latin typeface="Tahoma" pitchFamily="34" charset="0"/>
              </a:rPr>
              <a:t>Complete fusion</a:t>
            </a:r>
            <a:endParaRPr lang="ru-RU" altLang="ru-RU" sz="1600">
              <a:solidFill>
                <a:srgbClr val="FF3300"/>
              </a:solidFill>
              <a:latin typeface="Tahoma" pitchFamily="34" charset="0"/>
            </a:endParaRPr>
          </a:p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FF3300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FF3300"/>
                </a:solidFill>
                <a:latin typeface="Tahoma" pitchFamily="34" charset="0"/>
              </a:rPr>
              <a:t>Excitation of the whole many body system</a:t>
            </a:r>
            <a:endParaRPr lang="ru-RU" altLang="ru-RU" sz="1600">
              <a:solidFill>
                <a:srgbClr val="FF3300"/>
              </a:solidFill>
              <a:latin typeface="Tahoma" pitchFamily="34" charset="0"/>
            </a:endParaRPr>
          </a:p>
          <a:p>
            <a:pPr eaLnBrk="1" hangingPunct="1">
              <a:buFontTx/>
              <a:buChar char="•"/>
            </a:pPr>
            <a:r>
              <a:rPr lang="ru-RU" altLang="ru-RU" sz="1600">
                <a:solidFill>
                  <a:srgbClr val="FF3300"/>
                </a:solidFill>
                <a:latin typeface="Tahoma" pitchFamily="34" charset="0"/>
              </a:rPr>
              <a:t> </a:t>
            </a:r>
            <a:r>
              <a:rPr lang="en-US" altLang="ru-RU" sz="1600">
                <a:solidFill>
                  <a:srgbClr val="FF3300"/>
                </a:solidFill>
                <a:latin typeface="Tahoma" pitchFamily="34" charset="0"/>
              </a:rPr>
              <a:t>Many-body character of the inetraction</a:t>
            </a:r>
            <a:endParaRPr lang="ru-RU" altLang="ru-RU" sz="1600">
              <a:solidFill>
                <a:srgbClr val="FF33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22" name="Oval 14"/>
          <p:cNvSpPr>
            <a:spLocks noChangeArrowheads="1"/>
          </p:cNvSpPr>
          <p:nvPr/>
        </p:nvSpPr>
        <p:spPr bwMode="auto">
          <a:xfrm>
            <a:off x="7164388" y="1557338"/>
            <a:ext cx="1439862" cy="503237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ru-RU" altLang="ru-RU">
              <a:solidFill>
                <a:srgbClr val="FF3300"/>
              </a:solidFill>
              <a:latin typeface="Tahoma" pitchFamily="34" charset="0"/>
            </a:endParaRPr>
          </a:p>
        </p:txBody>
      </p:sp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392112"/>
          </a:xfrm>
        </p:spPr>
        <p:txBody>
          <a:bodyPr/>
          <a:lstStyle/>
          <a:p>
            <a:r>
              <a:rPr lang="en-US" altLang="ru-RU" sz="2800"/>
              <a:t>Projectile excitation channels</a:t>
            </a:r>
            <a:endParaRPr lang="ru-RU" altLang="ru-RU" sz="2800"/>
          </a:p>
        </p:txBody>
      </p:sp>
      <p:pic>
        <p:nvPicPr>
          <p:cNvPr id="196616" name="Picture 8" descr="GOMP-2005-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27100"/>
            <a:ext cx="319722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7" name="Picture 9" descr="GOMP-2005-7-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68638"/>
            <a:ext cx="4608512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8" name="Picture 10" descr="GOMP-2005-7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52513"/>
            <a:ext cx="2305050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9" name="Picture 11" descr="GOMP-2005-7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700213"/>
            <a:ext cx="4176712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624" name="Line 16"/>
          <p:cNvSpPr>
            <a:spLocks noChangeShapeType="1"/>
          </p:cNvSpPr>
          <p:nvPr/>
        </p:nvSpPr>
        <p:spPr bwMode="auto">
          <a:xfrm flipH="1" flipV="1">
            <a:off x="7308850" y="1341438"/>
            <a:ext cx="576263" cy="2159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96625" name="Picture 17" descr="GOMP-2005-7-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373688"/>
            <a:ext cx="5184775" cy="6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6" name="Picture 18" descr="GOMP-2005-7-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708275"/>
            <a:ext cx="226695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8" name="Picture 20" descr="GOMP-2005-7-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149725"/>
            <a:ext cx="4608512" cy="7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7" name="Picture 19" descr="GOMP-2005-7-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716338"/>
            <a:ext cx="1446212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29" name="Picture 21" descr="GOMP-2005-7-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868863"/>
            <a:ext cx="1446213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637" name="Group 29"/>
          <p:cNvGrpSpPr>
            <a:grpSpLocks/>
          </p:cNvGrpSpPr>
          <p:nvPr/>
        </p:nvGrpSpPr>
        <p:grpSpPr bwMode="auto">
          <a:xfrm>
            <a:off x="468313" y="3284538"/>
            <a:ext cx="5111750" cy="2665412"/>
            <a:chOff x="295" y="2069"/>
            <a:chExt cx="3220" cy="1543"/>
          </a:xfrm>
        </p:grpSpPr>
        <p:cxnSp>
          <p:nvCxnSpPr>
            <p:cNvPr id="196633" name="AutoShape 25"/>
            <p:cNvCxnSpPr>
              <a:cxnSpLocks noChangeShapeType="1"/>
            </p:cNvCxnSpPr>
            <p:nvPr/>
          </p:nvCxnSpPr>
          <p:spPr bwMode="auto">
            <a:xfrm flipV="1">
              <a:off x="295" y="2886"/>
              <a:ext cx="1134" cy="726"/>
            </a:xfrm>
            <a:prstGeom prst="bentConnector3">
              <a:avLst>
                <a:gd name="adj1" fmla="val 38708"/>
              </a:avLst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634" name="AutoShape 26"/>
            <p:cNvCxnSpPr>
              <a:cxnSpLocks noChangeShapeType="1"/>
            </p:cNvCxnSpPr>
            <p:nvPr/>
          </p:nvCxnSpPr>
          <p:spPr bwMode="auto">
            <a:xfrm flipV="1">
              <a:off x="1429" y="2432"/>
              <a:ext cx="1496" cy="454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6635" name="AutoShape 27"/>
            <p:cNvCxnSpPr>
              <a:cxnSpLocks noChangeShapeType="1"/>
            </p:cNvCxnSpPr>
            <p:nvPr/>
          </p:nvCxnSpPr>
          <p:spPr bwMode="auto">
            <a:xfrm flipV="1">
              <a:off x="2925" y="2069"/>
              <a:ext cx="590" cy="363"/>
            </a:xfrm>
            <a:prstGeom prst="bentConnector3">
              <a:avLst>
                <a:gd name="adj1" fmla="val 74745"/>
              </a:avLst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6642" name="Group 34"/>
          <p:cNvGrpSpPr>
            <a:grpSpLocks/>
          </p:cNvGrpSpPr>
          <p:nvPr/>
        </p:nvGrpSpPr>
        <p:grpSpPr bwMode="auto">
          <a:xfrm>
            <a:off x="3851275" y="1989138"/>
            <a:ext cx="4403725" cy="1008062"/>
            <a:chOff x="2426" y="1253"/>
            <a:chExt cx="2774" cy="635"/>
          </a:xfrm>
        </p:grpSpPr>
        <p:sp>
          <p:nvSpPr>
            <p:cNvPr id="196638" name="Line 30"/>
            <p:cNvSpPr>
              <a:spLocks noChangeShapeType="1"/>
            </p:cNvSpPr>
            <p:nvPr/>
          </p:nvSpPr>
          <p:spPr bwMode="auto">
            <a:xfrm flipH="1">
              <a:off x="2426" y="1253"/>
              <a:ext cx="1996" cy="63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6639" name="Line 31"/>
            <p:cNvSpPr>
              <a:spLocks noChangeShapeType="1"/>
            </p:cNvSpPr>
            <p:nvPr/>
          </p:nvSpPr>
          <p:spPr bwMode="auto">
            <a:xfrm>
              <a:off x="4422" y="1253"/>
              <a:ext cx="590" cy="36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96640" name="Text Box 32"/>
            <p:cNvSpPr txBox="1">
              <a:spLocks noChangeArrowheads="1"/>
            </p:cNvSpPr>
            <p:nvPr/>
          </p:nvSpPr>
          <p:spPr bwMode="auto">
            <a:xfrm rot="-1078141">
              <a:off x="2479" y="1436"/>
              <a:ext cx="14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 sz="1400" b="1">
                  <a:solidFill>
                    <a:srgbClr val="FF3300"/>
                  </a:solidFill>
                </a:rPr>
                <a:t>Set of coupled equations </a:t>
              </a:r>
              <a:endParaRPr lang="ru-RU" altLang="ru-RU" sz="1400" b="1">
                <a:solidFill>
                  <a:srgbClr val="FF3300"/>
                </a:solidFill>
              </a:endParaRPr>
            </a:p>
          </p:txBody>
        </p:sp>
        <p:sp>
          <p:nvSpPr>
            <p:cNvPr id="196641" name="Text Box 33"/>
            <p:cNvSpPr txBox="1">
              <a:spLocks noChangeArrowheads="1"/>
            </p:cNvSpPr>
            <p:nvPr/>
          </p:nvSpPr>
          <p:spPr bwMode="auto">
            <a:xfrm rot="2342754">
              <a:off x="4876" y="1344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ru-RU">
                  <a:solidFill>
                    <a:srgbClr val="FF3300"/>
                  </a:solidFill>
                </a:rPr>
                <a:t>OP</a:t>
              </a:r>
              <a:endParaRPr lang="ru-RU" altLang="ru-RU">
                <a:solidFill>
                  <a:srgbClr val="FF3300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8313" y="3906524"/>
            <a:ext cx="281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Coupled channel approaches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(CHUCK, FRESCO, ECIS)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8158" y="6089371"/>
            <a:ext cx="28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Generalized Optical Potential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22" grpId="0" animBg="1"/>
      <p:bldP spid="1966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07504" y="5251450"/>
            <a:ext cx="3886200" cy="769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>
              <a:buFontTx/>
              <a:buNone/>
              <a:defRPr/>
            </a:pPr>
            <a:r>
              <a:rPr lang="en-US" sz="18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Georgi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</a:t>
            </a: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20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Flerov</a:t>
            </a:r>
            <a:endParaRPr lang="en-US" sz="2000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buFontTx/>
              <a:buNone/>
              <a:defRPr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(1913 – 1990)</a:t>
            </a:r>
            <a:endParaRPr lang="ru-RU" sz="20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graphicFrame>
        <p:nvGraphicFramePr>
          <p:cNvPr id="6" name="Group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244358"/>
              </p:ext>
            </p:extLst>
          </p:nvPr>
        </p:nvGraphicFramePr>
        <p:xfrm>
          <a:off x="3657600" y="990600"/>
          <a:ext cx="5334000" cy="4260851"/>
        </p:xfrm>
        <a:graphic>
          <a:graphicData uri="http://schemas.openxmlformats.org/drawingml/2006/table">
            <a:tbl>
              <a:tblPr/>
              <a:tblGrid>
                <a:gridCol w="1435100"/>
                <a:gridCol w="3898900"/>
              </a:tblGrid>
              <a:tr h="8224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</a:rPr>
                        <a:t>1940 </a:t>
                      </a:r>
                    </a:p>
                  </a:txBody>
                  <a:tcPr marT="45727" marB="45727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</a:rPr>
                        <a:t>Discovery of spontaneous fission of uranium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Arial" charset="0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404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1942-1950</a:t>
                      </a:r>
                    </a:p>
                  </a:txBody>
                  <a:tcPr marT="45727" marB="4572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Participation in Russian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atomic project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4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1955</a:t>
                      </a:r>
                    </a:p>
                  </a:txBody>
                  <a:tcPr marT="45727" marB="4572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First beams of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accelerated heavy ions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942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1956-57</a:t>
                      </a:r>
                    </a:p>
                  </a:txBody>
                  <a:tcPr marT="45727" marB="4572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Foundation of Laboratory of Nuclear Reactions in Dubna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46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1962-1975</a:t>
                      </a:r>
                    </a:p>
                  </a:txBody>
                  <a:tcPr marT="45727" marB="45727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Synthesis of new elements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: 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103, 104, 105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Dubnium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, 106, 107.</a:t>
                      </a:r>
                    </a:p>
                  </a:txBody>
                  <a:tcPr marT="45727" marB="45727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 descr="http://rostov.myatom.ru/mediafiles/u/images/Centrs/Rostov/photo/2014/G.N._Fler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67508"/>
            <a:ext cx="2520280" cy="411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02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7" name="Rectangle 13"/>
          <p:cNvSpPr>
            <a:spLocks noChangeArrowheads="1"/>
          </p:cNvSpPr>
          <p:nvPr/>
        </p:nvSpPr>
        <p:spPr bwMode="auto">
          <a:xfrm>
            <a:off x="323850" y="1773238"/>
            <a:ext cx="4752975" cy="1295400"/>
          </a:xfrm>
          <a:prstGeom prst="rect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/>
          </a:p>
        </p:txBody>
      </p:sp>
      <p:pic>
        <p:nvPicPr>
          <p:cNvPr id="200710" name="Picture 6" descr="GOMP-2005-8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4259262" cy="995362"/>
          </a:xfrm>
          <a:prstGeom prst="rect">
            <a:avLst/>
          </a:prstGeom>
          <a:solidFill>
            <a:srgbClr val="006666"/>
          </a:solidFill>
        </p:spPr>
      </p:pic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58800"/>
          </a:xfrm>
        </p:spPr>
        <p:txBody>
          <a:bodyPr/>
          <a:lstStyle/>
          <a:p>
            <a:r>
              <a:rPr lang="en-US" altLang="ru-RU" sz="2700"/>
              <a:t>Generalized Optical Potential</a:t>
            </a:r>
            <a:endParaRPr lang="ru-RU" altLang="ru-RU" sz="2700"/>
          </a:p>
        </p:txBody>
      </p:sp>
      <p:pic>
        <p:nvPicPr>
          <p:cNvPr id="200708" name="Picture 4" descr="GOMP-2005-7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36613"/>
            <a:ext cx="5184775" cy="68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09" name="Picture 5" descr="GOMP-2005-8-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341438"/>
            <a:ext cx="7556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1" name="Picture 7" descr="GOMP-2005-8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557338"/>
            <a:ext cx="1282700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5" name="Picture 11" descr="GOMP-2005-8-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6913"/>
            <a:ext cx="5630863" cy="11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3" name="Picture 9" descr="GOMP-2005-8-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516563"/>
            <a:ext cx="2468562" cy="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2" name="Picture 8" descr="GOMP-2005-8-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276475"/>
            <a:ext cx="2232025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16" name="Picture 12" descr="GOMP-2005-8-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581525"/>
            <a:ext cx="2735263" cy="5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724" name="Picture 20" descr="GOMP-200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429000"/>
            <a:ext cx="4624387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3495675" y="1828800"/>
            <a:ext cx="1508125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600" b="1" dirty="0">
                <a:solidFill>
                  <a:srgbClr val="FF3300"/>
                </a:solidFill>
              </a:rPr>
              <a:t>cluster folding</a:t>
            </a:r>
            <a:endParaRPr lang="ru-RU" altLang="ru-RU" sz="1600" b="1" dirty="0">
              <a:solidFill>
                <a:srgbClr val="FF3300"/>
              </a:solidFill>
            </a:endParaRPr>
          </a:p>
        </p:txBody>
      </p:sp>
      <p:sp>
        <p:nvSpPr>
          <p:cNvPr id="200726" name="Text Box 22"/>
          <p:cNvSpPr txBox="1">
            <a:spLocks noChangeArrowheads="1"/>
          </p:cNvSpPr>
          <p:nvPr/>
        </p:nvSpPr>
        <p:spPr bwMode="auto">
          <a:xfrm>
            <a:off x="5294313" y="4424363"/>
            <a:ext cx="2590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ru-RU" sz="1400" b="1">
                <a:solidFill>
                  <a:srgbClr val="FF3300"/>
                </a:solidFill>
                <a:latin typeface="Times New Roman" pitchFamily="18" charset="0"/>
              </a:rPr>
              <a:t>Transition matrix elements</a:t>
            </a:r>
          </a:p>
          <a:p>
            <a:pPr algn="ctr"/>
            <a:r>
              <a:rPr lang="en-US" altLang="ru-RU" sz="1400">
                <a:solidFill>
                  <a:srgbClr val="FF3300"/>
                </a:solidFill>
                <a:latin typeface="Times New Roman" pitchFamily="18" charset="0"/>
              </a:rPr>
              <a:t>(coupling with inelastic channels)</a:t>
            </a:r>
            <a:endParaRPr lang="ru-RU" altLang="ru-RU" sz="1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00727" name="Text Box 23"/>
          <p:cNvSpPr txBox="1">
            <a:spLocks noChangeArrowheads="1"/>
          </p:cNvSpPr>
          <p:nvPr/>
        </p:nvSpPr>
        <p:spPr bwMode="auto">
          <a:xfrm>
            <a:off x="4572000" y="5861050"/>
            <a:ext cx="2808288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400" b="1">
                <a:solidFill>
                  <a:srgbClr val="FF3300"/>
                </a:solidFill>
                <a:latin typeface="Times New Roman" pitchFamily="18" charset="0"/>
              </a:rPr>
              <a:t>Many-body Green function</a:t>
            </a:r>
            <a:endParaRPr lang="ru-RU" altLang="ru-RU" sz="1400" b="1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00730" name="Text Box 26"/>
          <p:cNvSpPr txBox="1">
            <a:spLocks noChangeArrowheads="1"/>
          </p:cNvSpPr>
          <p:nvPr/>
        </p:nvSpPr>
        <p:spPr bwMode="auto">
          <a:xfrm>
            <a:off x="3924300" y="2085975"/>
            <a:ext cx="690563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>
                <a:latin typeface="Times New Roman" pitchFamily="18" charset="0"/>
              </a:rPr>
              <a:t>V</a:t>
            </a:r>
            <a:r>
              <a:rPr lang="en-US" altLang="ru-RU" sz="1600" baseline="-25000">
                <a:latin typeface="Times New Roman" pitchFamily="18" charset="0"/>
              </a:rPr>
              <a:t>F</a:t>
            </a:r>
            <a:r>
              <a:rPr lang="en-US" altLang="ru-RU" sz="1600">
                <a:latin typeface="Times New Roman" pitchFamily="18" charset="0"/>
              </a:rPr>
              <a:t>(</a:t>
            </a:r>
            <a:r>
              <a:rPr lang="en-US" altLang="ru-RU" sz="1600" b="1">
                <a:latin typeface="Times New Roman" pitchFamily="18" charset="0"/>
              </a:rPr>
              <a:t>R</a:t>
            </a:r>
            <a:r>
              <a:rPr lang="en-US" altLang="ru-RU" sz="1600">
                <a:latin typeface="Times New Roman" pitchFamily="18" charset="0"/>
              </a:rPr>
              <a:t>)</a:t>
            </a:r>
            <a:endParaRPr lang="ru-RU" altLang="ru-RU" sz="16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9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0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0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7" grpId="0" animBg="1"/>
      <p:bldP spid="200725" grpId="0" animBg="1"/>
      <p:bldP spid="200726" grpId="0" animBg="1"/>
      <p:bldP spid="200727" grpId="0" animBg="1"/>
      <p:bldP spid="2007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58800"/>
          </a:xfrm>
        </p:spPr>
        <p:txBody>
          <a:bodyPr/>
          <a:lstStyle/>
          <a:p>
            <a:r>
              <a:rPr lang="en-US" altLang="ru-RU" sz="2800"/>
              <a:t>Dynamical Polarization Potential (2-cluster projectile)</a:t>
            </a:r>
            <a:endParaRPr lang="ru-RU" altLang="ru-RU" sz="2800"/>
          </a:p>
        </p:txBody>
      </p:sp>
      <p:pic>
        <p:nvPicPr>
          <p:cNvPr id="206852" name="Picture 4" descr="GOMP-2005-1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280400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4" name="Picture 6" descr="GOMP-2005-12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005263"/>
            <a:ext cx="6624637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5" name="Picture 7" descr="GOMP-2005-12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84313"/>
            <a:ext cx="6480175" cy="250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1619250" y="1484313"/>
            <a:ext cx="2251075" cy="244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000" b="1">
                <a:solidFill>
                  <a:srgbClr val="FF3300"/>
                </a:solidFill>
              </a:rPr>
              <a:t>internal structure</a:t>
            </a:r>
            <a:endParaRPr lang="ru-RU" altLang="ru-RU" sz="1000" b="1">
              <a:solidFill>
                <a:srgbClr val="FF3300"/>
              </a:solidFill>
            </a:endParaRPr>
          </a:p>
        </p:txBody>
      </p: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4572000" y="1484313"/>
            <a:ext cx="2251075" cy="244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000" b="1">
                <a:solidFill>
                  <a:srgbClr val="FF3300"/>
                </a:solidFill>
              </a:rPr>
              <a:t>Fourier-Bessel decomposition:</a:t>
            </a:r>
            <a:endParaRPr lang="ru-RU" altLang="ru-RU" sz="1000" b="1">
              <a:solidFill>
                <a:srgbClr val="FF3300"/>
              </a:solidFill>
            </a:endParaRPr>
          </a:p>
        </p:txBody>
      </p:sp>
      <p:sp>
        <p:nvSpPr>
          <p:cNvPr id="206859" name="Text Box 11"/>
          <p:cNvSpPr txBox="1">
            <a:spLocks noChangeArrowheads="1"/>
          </p:cNvSpPr>
          <p:nvPr/>
        </p:nvSpPr>
        <p:spPr bwMode="auto">
          <a:xfrm>
            <a:off x="1330325" y="5832475"/>
            <a:ext cx="3457575" cy="260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ru-RU" sz="1100" b="1">
                <a:solidFill>
                  <a:srgbClr val="FF3300"/>
                </a:solidFill>
              </a:rPr>
              <a:t>“Active” part of the transition form-factor:</a:t>
            </a:r>
            <a:endParaRPr lang="ru-RU" altLang="ru-RU" sz="1100" b="1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58800"/>
          </a:xfrm>
        </p:spPr>
        <p:txBody>
          <a:bodyPr/>
          <a:lstStyle/>
          <a:p>
            <a:r>
              <a:rPr lang="en-US" altLang="ru-RU" sz="2700"/>
              <a:t>Form-Factor</a:t>
            </a:r>
            <a:endParaRPr lang="ru-RU" altLang="ru-RU" sz="2700"/>
          </a:p>
        </p:txBody>
      </p:sp>
      <p:pic>
        <p:nvPicPr>
          <p:cNvPr id="208900" name="Picture 4" descr="GOMP-2005-14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81075"/>
            <a:ext cx="6361113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1" name="Picture 5" descr="GOMP-2005-14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92400"/>
            <a:ext cx="5461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3957638" y="1665288"/>
            <a:ext cx="1166812" cy="274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 b="1">
                <a:solidFill>
                  <a:srgbClr val="FF3300"/>
                </a:solidFill>
              </a:rPr>
              <a:t>clusterization</a:t>
            </a:r>
            <a:endParaRPr lang="ru-RU" altLang="ru-RU" sz="1200" b="1">
              <a:solidFill>
                <a:srgbClr val="FF3300"/>
              </a:solidFill>
            </a:endParaRPr>
          </a:p>
        </p:txBody>
      </p:sp>
      <p:sp>
        <p:nvSpPr>
          <p:cNvPr id="208903" name="Text Box 7"/>
          <p:cNvSpPr txBox="1">
            <a:spLocks noChangeArrowheads="1"/>
          </p:cNvSpPr>
          <p:nvPr/>
        </p:nvSpPr>
        <p:spPr bwMode="auto">
          <a:xfrm>
            <a:off x="1114425" y="906463"/>
            <a:ext cx="208915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n-US" altLang="ru-RU" sz="1600" b="1"/>
              <a:t>Definition:</a:t>
            </a:r>
            <a:endParaRPr lang="ru-RU" altLang="ru-RU" sz="1600" b="1"/>
          </a:p>
        </p:txBody>
      </p:sp>
      <p:sp>
        <p:nvSpPr>
          <p:cNvPr id="208904" name="Text Box 8"/>
          <p:cNvSpPr txBox="1">
            <a:spLocks noChangeArrowheads="1"/>
          </p:cNvSpPr>
          <p:nvPr/>
        </p:nvSpPr>
        <p:spPr bwMode="auto">
          <a:xfrm>
            <a:off x="3492500" y="5445125"/>
            <a:ext cx="13668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ru-RU" sz="1200" b="1">
                <a:solidFill>
                  <a:srgbClr val="FF3300"/>
                </a:solidFill>
              </a:rPr>
              <a:t>“active part” of</a:t>
            </a:r>
          </a:p>
          <a:p>
            <a:pPr algn="ctr"/>
            <a:r>
              <a:rPr lang="en-US" altLang="ru-RU" sz="1200" b="1">
                <a:solidFill>
                  <a:srgbClr val="FF3300"/>
                </a:solidFill>
              </a:rPr>
              <a:t>form-factor</a:t>
            </a:r>
            <a:endParaRPr lang="ru-RU" altLang="ru-RU" sz="1200" b="1">
              <a:solidFill>
                <a:srgbClr val="FF3300"/>
              </a:solidFill>
            </a:endParaRP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4859338" y="5445125"/>
            <a:ext cx="1366837" cy="639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US" altLang="ru-RU" sz="1200" b="1">
                <a:solidFill>
                  <a:srgbClr val="FF3300"/>
                </a:solidFill>
              </a:rPr>
              <a:t>internal </a:t>
            </a:r>
          </a:p>
          <a:p>
            <a:pPr algn="ctr"/>
            <a:r>
              <a:rPr lang="en-US" altLang="ru-RU" sz="1200" b="1">
                <a:solidFill>
                  <a:srgbClr val="FF3300"/>
                </a:solidFill>
              </a:rPr>
              <a:t>form-factor of cluster</a:t>
            </a:r>
            <a:endParaRPr lang="ru-RU" altLang="ru-RU" sz="1200" b="1">
              <a:solidFill>
                <a:srgbClr val="FF33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49550" y="2566417"/>
            <a:ext cx="2808312" cy="40309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16997"/>
            <a:ext cx="2618823" cy="380011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211818" y="2638425"/>
            <a:ext cx="2808312" cy="40309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75" y="2638425"/>
            <a:ext cx="2646886" cy="388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6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628650"/>
          </a:xfrm>
        </p:spPr>
        <p:txBody>
          <a:bodyPr/>
          <a:lstStyle/>
          <a:p>
            <a:r>
              <a:rPr lang="en-US" altLang="ru-RU" sz="2800"/>
              <a:t>Generalized optical potential</a:t>
            </a:r>
            <a:endParaRPr lang="ru-RU" altLang="ru-RU" sz="2800"/>
          </a:p>
        </p:txBody>
      </p:sp>
      <p:graphicFrame>
        <p:nvGraphicFramePr>
          <p:cNvPr id="220165" name="Object 5"/>
          <p:cNvGraphicFramePr>
            <a:graphicFrameLocks noChangeAspect="1"/>
          </p:cNvGraphicFramePr>
          <p:nvPr/>
        </p:nvGraphicFramePr>
        <p:xfrm>
          <a:off x="1766888" y="3082925"/>
          <a:ext cx="54705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8" name="Equation" r:id="rId3" imgW="3047760" imgH="393480" progId="Equation.DSMT4">
                  <p:embed/>
                </p:oleObj>
              </mc:Choice>
              <mc:Fallback>
                <p:oleObj name="Equation" r:id="rId3" imgW="3047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082925"/>
                        <a:ext cx="54705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7" name="Object 7"/>
          <p:cNvGraphicFramePr>
            <a:graphicFrameLocks noChangeAspect="1"/>
          </p:cNvGraphicFramePr>
          <p:nvPr/>
        </p:nvGraphicFramePr>
        <p:xfrm>
          <a:off x="557213" y="3763963"/>
          <a:ext cx="80184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9" name="Equation" r:id="rId5" imgW="6502320" imgH="545760" progId="Equation.DSMT4">
                  <p:embed/>
                </p:oleObj>
              </mc:Choice>
              <mc:Fallback>
                <p:oleObj name="Equation" r:id="rId5" imgW="650232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3763963"/>
                        <a:ext cx="80184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68" name="Object 8"/>
          <p:cNvGraphicFramePr>
            <a:graphicFrameLocks noChangeAspect="1"/>
          </p:cNvGraphicFramePr>
          <p:nvPr/>
        </p:nvGraphicFramePr>
        <p:xfrm>
          <a:off x="2987675" y="4437063"/>
          <a:ext cx="56181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0" name="Equation" r:id="rId7" imgW="4431960" imgH="545760" progId="Equation.DSMT4">
                  <p:embed/>
                </p:oleObj>
              </mc:Choice>
              <mc:Fallback>
                <p:oleObj name="Equation" r:id="rId7" imgW="443196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437063"/>
                        <a:ext cx="5618163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684213" y="5149850"/>
            <a:ext cx="3438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ru-RU" b="1">
                <a:solidFill>
                  <a:srgbClr val="FF3300"/>
                </a:solidFill>
                <a:latin typeface="Georgia" pitchFamily="18" charset="0"/>
              </a:rPr>
              <a:t>Optic potential is non-local</a:t>
            </a:r>
            <a:r>
              <a:rPr lang="ru-RU" altLang="ru-RU" b="1">
                <a:solidFill>
                  <a:srgbClr val="FF3300"/>
                </a:solidFill>
                <a:latin typeface="Georgia" pitchFamily="18" charset="0"/>
              </a:rPr>
              <a:t>,</a:t>
            </a:r>
          </a:p>
        </p:txBody>
      </p:sp>
      <p:sp>
        <p:nvSpPr>
          <p:cNvPr id="220172" name="Line 12"/>
          <p:cNvSpPr>
            <a:spLocks noChangeShapeType="1"/>
          </p:cNvSpPr>
          <p:nvPr/>
        </p:nvSpPr>
        <p:spPr bwMode="auto">
          <a:xfrm>
            <a:off x="539750" y="2708275"/>
            <a:ext cx="80645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0173" name="Line 13"/>
          <p:cNvSpPr>
            <a:spLocks noChangeShapeType="1"/>
          </p:cNvSpPr>
          <p:nvPr/>
        </p:nvSpPr>
        <p:spPr bwMode="auto">
          <a:xfrm>
            <a:off x="539750" y="1268413"/>
            <a:ext cx="80645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468313" y="1333500"/>
            <a:ext cx="1389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ru-RU" sz="1400">
                <a:solidFill>
                  <a:srgbClr val="006666"/>
                </a:solidFill>
                <a:latin typeface="Georgia" pitchFamily="18" charset="0"/>
              </a:rPr>
              <a:t>Bare-potential</a:t>
            </a:r>
            <a:r>
              <a:rPr lang="en-US" altLang="ru-RU">
                <a:latin typeface="Georgia" pitchFamily="18" charset="0"/>
              </a:rPr>
              <a:t>:</a:t>
            </a:r>
            <a:endParaRPr lang="ru-RU" altLang="ru-RU">
              <a:latin typeface="Georgia" pitchFamily="18" charset="0"/>
            </a:endParaRP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468313" y="2852738"/>
            <a:ext cx="2774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ru-RU" sz="1400">
                <a:solidFill>
                  <a:srgbClr val="006666"/>
                </a:solidFill>
                <a:latin typeface="Georgia" pitchFamily="18" charset="0"/>
              </a:rPr>
              <a:t>Dynamical Polarization Potential</a:t>
            </a:r>
            <a:endParaRPr lang="ru-RU" altLang="ru-RU">
              <a:solidFill>
                <a:srgbClr val="006666"/>
              </a:solidFill>
              <a:latin typeface="Georgia" pitchFamily="18" charset="0"/>
            </a:endParaRPr>
          </a:p>
        </p:txBody>
      </p:sp>
      <p:graphicFrame>
        <p:nvGraphicFramePr>
          <p:cNvPr id="220176" name="Object 16"/>
          <p:cNvGraphicFramePr>
            <a:graphicFrameLocks noChangeAspect="1"/>
          </p:cNvGraphicFramePr>
          <p:nvPr/>
        </p:nvGraphicFramePr>
        <p:xfrm>
          <a:off x="1562100" y="1700213"/>
          <a:ext cx="60198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1" name="Equation" r:id="rId9" imgW="4012920" imgH="545760" progId="Equation.DSMT4">
                  <p:embed/>
                </p:oleObj>
              </mc:Choice>
              <mc:Fallback>
                <p:oleObj name="Equation" r:id="rId9" imgW="401292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1700213"/>
                        <a:ext cx="60198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77" name="Text Box 17"/>
          <p:cNvSpPr txBox="1">
            <a:spLocks noChangeArrowheads="1"/>
          </p:cNvSpPr>
          <p:nvPr/>
        </p:nvSpPr>
        <p:spPr bwMode="auto">
          <a:xfrm>
            <a:off x="4067175" y="5445125"/>
            <a:ext cx="2316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ru-RU" b="1">
                <a:solidFill>
                  <a:srgbClr val="FF3300"/>
                </a:solidFill>
                <a:latin typeface="Georgia" pitchFamily="18" charset="0"/>
              </a:rPr>
              <a:t>energy-dependent</a:t>
            </a:r>
            <a:endParaRPr lang="ru-RU" altLang="ru-RU" b="1">
              <a:solidFill>
                <a:srgbClr val="FF3300"/>
              </a:solidFill>
              <a:latin typeface="Georgia" pitchFamily="18" charset="0"/>
            </a:endParaRP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6156325" y="5799138"/>
            <a:ext cx="22749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ru-RU" b="1" dirty="0">
                <a:solidFill>
                  <a:srgbClr val="FF3300"/>
                </a:solidFill>
                <a:latin typeface="Georgia" pitchFamily="18" charset="0"/>
              </a:rPr>
              <a:t>and </a:t>
            </a:r>
            <a:r>
              <a:rPr lang="en-US" altLang="ru-RU" b="1" dirty="0" smtClean="0">
                <a:solidFill>
                  <a:srgbClr val="FF3300"/>
                </a:solidFill>
                <a:latin typeface="Georgia" pitchFamily="18" charset="0"/>
              </a:rPr>
              <a:t>L-dependent</a:t>
            </a:r>
            <a:r>
              <a:rPr lang="en-US" altLang="ru-RU" b="1" dirty="0">
                <a:solidFill>
                  <a:srgbClr val="FF3300"/>
                </a:solidFill>
                <a:latin typeface="Georgia" pitchFamily="18" charset="0"/>
              </a:rPr>
              <a:t>.</a:t>
            </a:r>
            <a:endParaRPr lang="ru-RU" altLang="ru-RU" b="1" dirty="0">
              <a:solidFill>
                <a:srgbClr val="FF3300"/>
              </a:solidFill>
              <a:latin typeface="Georgia" pitchFamily="18" charset="0"/>
            </a:endParaRPr>
          </a:p>
        </p:txBody>
      </p:sp>
      <p:sp>
        <p:nvSpPr>
          <p:cNvPr id="220179" name="Line 19"/>
          <p:cNvSpPr>
            <a:spLocks noChangeShapeType="1"/>
          </p:cNvSpPr>
          <p:nvPr/>
        </p:nvSpPr>
        <p:spPr bwMode="auto">
          <a:xfrm>
            <a:off x="395288" y="5157788"/>
            <a:ext cx="80645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220180" name="Picture 20" descr="GOMP-2005-16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2379">
            <a:off x="7092950" y="476250"/>
            <a:ext cx="1223963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13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20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22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70" grpId="0"/>
      <p:bldP spid="220177" grpId="0"/>
      <p:bldP spid="22017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0291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ru-RU" sz="3200" dirty="0"/>
              <a:t>d(110 MeV) + </a:t>
            </a:r>
            <a:r>
              <a:rPr lang="en-US" altLang="ru-RU" sz="3200" baseline="30000" dirty="0"/>
              <a:t>208</a:t>
            </a:r>
            <a:r>
              <a:rPr lang="en-US" altLang="ru-RU" sz="3200" dirty="0"/>
              <a:t>Pb</a:t>
            </a:r>
            <a:endParaRPr lang="ru-RU" altLang="ru-RU" sz="2400" dirty="0"/>
          </a:p>
        </p:txBody>
      </p:sp>
      <p:pic>
        <p:nvPicPr>
          <p:cNvPr id="301062" name="Picture 6" descr="DPP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27250"/>
            <a:ext cx="3384550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1063" name="Picture 7" descr="DPP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96975"/>
            <a:ext cx="4464050" cy="44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064" name="Text Box 8"/>
          <p:cNvSpPr txBox="1">
            <a:spLocks noChangeArrowheads="1"/>
          </p:cNvSpPr>
          <p:nvPr/>
        </p:nvSpPr>
        <p:spPr bwMode="auto">
          <a:xfrm>
            <a:off x="827584" y="1756048"/>
            <a:ext cx="291297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 dirty="0">
                <a:solidFill>
                  <a:schemeClr val="tx2"/>
                </a:solidFill>
              </a:rPr>
              <a:t>polarization potential for L = 25 </a:t>
            </a:r>
            <a:r>
              <a:rPr lang="ru-RU" altLang="ru-RU" sz="1600" dirty="0">
                <a:solidFill>
                  <a:schemeClr val="tx2"/>
                </a:solidFill>
              </a:rPr>
              <a:t>ћ</a:t>
            </a:r>
          </a:p>
        </p:txBody>
      </p:sp>
      <p:sp>
        <p:nvSpPr>
          <p:cNvPr id="301065" name="Text Box 9"/>
          <p:cNvSpPr txBox="1">
            <a:spLocks noChangeArrowheads="1"/>
          </p:cNvSpPr>
          <p:nvPr/>
        </p:nvSpPr>
        <p:spPr bwMode="auto">
          <a:xfrm>
            <a:off x="5076056" y="836712"/>
            <a:ext cx="31868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600" dirty="0">
                <a:solidFill>
                  <a:schemeClr val="tx2"/>
                </a:solidFill>
              </a:rPr>
              <a:t>Equivalent local polarization potential</a:t>
            </a:r>
            <a:endParaRPr lang="ru-RU" altLang="ru-RU" sz="1600" dirty="0">
              <a:solidFill>
                <a:schemeClr val="tx2"/>
              </a:solidFill>
            </a:endParaRPr>
          </a:p>
        </p:txBody>
      </p:sp>
      <p:sp>
        <p:nvSpPr>
          <p:cNvPr id="301066" name="Text Box 10"/>
          <p:cNvSpPr txBox="1">
            <a:spLocks noChangeArrowheads="1"/>
          </p:cNvSpPr>
          <p:nvPr/>
        </p:nvSpPr>
        <p:spPr bwMode="auto">
          <a:xfrm>
            <a:off x="4588391" y="5661025"/>
            <a:ext cx="41613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ru-RU" sz="1600" b="1" dirty="0">
                <a:solidFill>
                  <a:srgbClr val="FF3300"/>
                </a:solidFill>
              </a:rPr>
              <a:t>“Weighted mean” local polarization potential</a:t>
            </a:r>
            <a:r>
              <a:rPr lang="en-US" altLang="ru-RU" sz="1600" dirty="0">
                <a:solidFill>
                  <a:srgbClr val="FF3300"/>
                </a:solidFill>
              </a:rPr>
              <a:t> </a:t>
            </a:r>
          </a:p>
          <a:p>
            <a:pPr algn="ctr"/>
            <a:r>
              <a:rPr lang="en-US" altLang="ru-RU" sz="1600" dirty="0">
                <a:solidFill>
                  <a:srgbClr val="FF3300"/>
                </a:solidFill>
              </a:rPr>
              <a:t>I.J. Thompson et al., </a:t>
            </a:r>
            <a:r>
              <a:rPr lang="en-US" altLang="ru-RU" sz="1600" dirty="0" err="1">
                <a:solidFill>
                  <a:srgbClr val="FF3300"/>
                </a:solidFill>
              </a:rPr>
              <a:t>Nucl</a:t>
            </a:r>
            <a:r>
              <a:rPr lang="en-US" altLang="ru-RU" sz="1600" dirty="0">
                <a:solidFill>
                  <a:srgbClr val="FF3300"/>
                </a:solidFill>
              </a:rPr>
              <a:t>. Phys. A505 (1989) 84</a:t>
            </a:r>
            <a:endParaRPr lang="ru-RU" altLang="ru-RU" sz="16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528638" y="349250"/>
            <a:ext cx="8219826" cy="847725"/>
          </a:xfrm>
        </p:spPr>
        <p:txBody>
          <a:bodyPr/>
          <a:lstStyle/>
          <a:p>
            <a:r>
              <a:rPr lang="en-US" altLang="ru-RU" sz="3600" baseline="30000" dirty="0"/>
              <a:t>12</a:t>
            </a:r>
            <a:r>
              <a:rPr lang="en-US" altLang="ru-RU" sz="3600" dirty="0"/>
              <a:t>C(</a:t>
            </a:r>
            <a:r>
              <a:rPr lang="en-US" altLang="ru-RU" sz="3600" dirty="0" err="1"/>
              <a:t>d,d</a:t>
            </a:r>
            <a:r>
              <a:rPr lang="en-US" altLang="ru-RU" sz="3600" dirty="0"/>
              <a:t>), E</a:t>
            </a:r>
            <a:r>
              <a:rPr lang="en-US" altLang="ru-RU" sz="3600" baseline="-25000" dirty="0"/>
              <a:t>d</a:t>
            </a:r>
            <a:r>
              <a:rPr lang="en-US" altLang="ru-RU" sz="3600" dirty="0"/>
              <a:t> = 56 MeV</a:t>
            </a:r>
            <a:endParaRPr lang="ru-RU" altLang="ru-RU" sz="3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772814"/>
            <a:ext cx="3507219" cy="34325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41768"/>
            <a:ext cx="4392488" cy="3343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600" y="5373216"/>
            <a:ext cx="3880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/>
              <a:t>exp. (n) from Kaneko et al., PRC46 (1992) 298</a:t>
            </a:r>
          </a:p>
          <a:p>
            <a:r>
              <a:rPr lang="da-DK" sz="1600" dirty="0"/>
              <a:t>exp. (p) from Fabrici et al., PRC21 (1980) 830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364088" y="5587272"/>
            <a:ext cx="3688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smtClean="0"/>
              <a:t>exp. N</a:t>
            </a:r>
            <a:r>
              <a:rPr lang="it-IT" sz="1600" dirty="0"/>
              <a:t>. Matsuoka </a:t>
            </a:r>
            <a:r>
              <a:rPr lang="it-IT" sz="1600" i="1" dirty="0"/>
              <a:t>et al.</a:t>
            </a:r>
            <a:r>
              <a:rPr lang="it-IT" sz="1600" dirty="0"/>
              <a:t>, </a:t>
            </a:r>
            <a:r>
              <a:rPr lang="it-IT" sz="1600" dirty="0" smtClean="0"/>
              <a:t>NPA 455 (1986) </a:t>
            </a:r>
            <a:r>
              <a:rPr lang="it-IT" sz="1600" dirty="0"/>
              <a:t>413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337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ru-RU" sz="4000" baseline="30000" dirty="0"/>
              <a:t>12</a:t>
            </a:r>
            <a:r>
              <a:rPr lang="en-US" altLang="ru-RU" sz="4000" dirty="0"/>
              <a:t>C(</a:t>
            </a:r>
            <a:r>
              <a:rPr lang="en-US" altLang="ru-RU" sz="4000" dirty="0" err="1"/>
              <a:t>d,pn</a:t>
            </a:r>
            <a:r>
              <a:rPr lang="en-US" altLang="ru-RU" sz="4000" dirty="0"/>
              <a:t>), E</a:t>
            </a:r>
            <a:r>
              <a:rPr lang="en-US" altLang="ru-RU" sz="4000" baseline="-25000" dirty="0"/>
              <a:t>d</a:t>
            </a:r>
            <a:r>
              <a:rPr lang="en-US" altLang="ru-RU" sz="4000" dirty="0"/>
              <a:t> = 56 MeV</a:t>
            </a:r>
            <a:endParaRPr lang="ru-RU" altLang="ru-RU" sz="4000" dirty="0"/>
          </a:p>
        </p:txBody>
      </p:sp>
      <p:sp>
        <p:nvSpPr>
          <p:cNvPr id="319494" name="Text Box 6"/>
          <p:cNvSpPr txBox="1">
            <a:spLocks noChangeArrowheads="1"/>
          </p:cNvSpPr>
          <p:nvPr/>
        </p:nvSpPr>
        <p:spPr bwMode="auto">
          <a:xfrm>
            <a:off x="6853238" y="980728"/>
            <a:ext cx="2063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1" dirty="0">
                <a:solidFill>
                  <a:srgbClr val="FF3300"/>
                </a:solidFill>
              </a:rPr>
              <a:t>DWBA prior-form</a:t>
            </a:r>
            <a:endParaRPr lang="ru-RU" altLang="ru-RU" b="1" dirty="0">
              <a:solidFill>
                <a:srgbClr val="FF3300"/>
              </a:solidFill>
            </a:endParaRPr>
          </a:p>
        </p:txBody>
      </p:sp>
      <p:pic>
        <p:nvPicPr>
          <p:cNvPr id="319495" name="Picture 7" descr="d+12CE=56MeV-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12875"/>
            <a:ext cx="67691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3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 altLang="ru-RU" sz="3800"/>
              <a:t>Deuteron and </a:t>
            </a:r>
            <a:r>
              <a:rPr lang="en-US" altLang="ru-RU" sz="3800" baseline="30000"/>
              <a:t>6</a:t>
            </a:r>
            <a:r>
              <a:rPr lang="en-US" altLang="ru-RU" sz="3800"/>
              <a:t>Li elastic scattering</a:t>
            </a:r>
            <a:endParaRPr lang="ru-RU" altLang="ru-RU" sz="3800"/>
          </a:p>
        </p:txBody>
      </p:sp>
      <p:pic>
        <p:nvPicPr>
          <p:cNvPr id="317445" name="Picture 5" descr="OtherDeuteronRea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963166"/>
            <a:ext cx="5976937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46" name="Picture 6" descr="Li6React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836959"/>
            <a:ext cx="3776662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Li6+C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51" y="836958"/>
            <a:ext cx="2759645" cy="502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5912478"/>
            <a:ext cx="71137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 smtClean="0"/>
              <a:t>E</a:t>
            </a:r>
            <a:r>
              <a:rPr lang="da-DK" sz="1400" dirty="0"/>
              <a:t>. J. Stephenson </a:t>
            </a:r>
            <a:r>
              <a:rPr lang="da-DK" sz="1400" i="1" dirty="0"/>
              <a:t>et al.</a:t>
            </a:r>
            <a:r>
              <a:rPr lang="da-DK" sz="1400" dirty="0"/>
              <a:t>, Phys. Rev. C </a:t>
            </a:r>
            <a:r>
              <a:rPr lang="da-DK" sz="1400" b="1" dirty="0"/>
              <a:t>28</a:t>
            </a:r>
            <a:r>
              <a:rPr lang="da-DK" sz="1400" dirty="0"/>
              <a:t>, 134 (1983</a:t>
            </a:r>
            <a:r>
              <a:rPr lang="da-DK" sz="1400" dirty="0" smtClean="0"/>
              <a:t>).	</a:t>
            </a:r>
            <a:r>
              <a:rPr lang="de-DE" sz="1400" dirty="0" smtClean="0"/>
              <a:t>J. </a:t>
            </a:r>
            <a:r>
              <a:rPr lang="de-DE" sz="1400" dirty="0" err="1" smtClean="0"/>
              <a:t>Bojowald</a:t>
            </a:r>
            <a:r>
              <a:rPr lang="de-DE" sz="1400" dirty="0" smtClean="0"/>
              <a:t> </a:t>
            </a:r>
            <a:r>
              <a:rPr lang="de-DE" sz="1400" i="1" dirty="0" smtClean="0"/>
              <a:t>et al.</a:t>
            </a:r>
            <a:r>
              <a:rPr lang="en-US" sz="1400" dirty="0" smtClean="0"/>
              <a:t>, </a:t>
            </a:r>
            <a:r>
              <a:rPr lang="en-US" sz="1400" dirty="0"/>
              <a:t>Phys. Rev. C </a:t>
            </a:r>
            <a:r>
              <a:rPr lang="en-US" sz="1400" b="1" dirty="0"/>
              <a:t>38</a:t>
            </a:r>
            <a:r>
              <a:rPr lang="en-US" sz="1400" dirty="0"/>
              <a:t>, 1153 (1988).</a:t>
            </a:r>
          </a:p>
          <a:p>
            <a:r>
              <a:rPr lang="it-IT" sz="1400" dirty="0" smtClean="0"/>
              <a:t>A. C</a:t>
            </a:r>
            <a:r>
              <a:rPr lang="it-IT" sz="1400" dirty="0"/>
              <a:t>. </a:t>
            </a:r>
            <a:r>
              <a:rPr lang="it-IT" sz="1400" dirty="0" smtClean="0"/>
              <a:t>Betker </a:t>
            </a:r>
            <a:r>
              <a:rPr lang="it-IT" sz="1400" i="1" dirty="0" smtClean="0"/>
              <a:t>et al.</a:t>
            </a:r>
            <a:r>
              <a:rPr lang="en-US" sz="1400" dirty="0" smtClean="0"/>
              <a:t>, </a:t>
            </a:r>
            <a:r>
              <a:rPr lang="en-US" sz="1400" dirty="0"/>
              <a:t>Phys. Rev. C </a:t>
            </a:r>
            <a:r>
              <a:rPr lang="en-US" sz="1400" b="1" dirty="0"/>
              <a:t>48</a:t>
            </a:r>
            <a:r>
              <a:rPr lang="en-US" sz="1400" dirty="0"/>
              <a:t>, 2085 (1993</a:t>
            </a:r>
            <a:r>
              <a:rPr lang="en-US" sz="1400" dirty="0" smtClean="0"/>
              <a:t>).	J</a:t>
            </a:r>
            <a:r>
              <a:rPr lang="en-US" sz="1400" dirty="0"/>
              <a:t>. Cook </a:t>
            </a:r>
            <a:r>
              <a:rPr lang="en-US" sz="1400" i="1" dirty="0"/>
              <a:t>et al.</a:t>
            </a:r>
            <a:r>
              <a:rPr lang="en-US" sz="1400" dirty="0"/>
              <a:t>, </a:t>
            </a:r>
            <a:r>
              <a:rPr lang="en-US" sz="1400" dirty="0" err="1"/>
              <a:t>Nucl</a:t>
            </a:r>
            <a:r>
              <a:rPr lang="en-US" sz="1400" dirty="0"/>
              <a:t>. Phys. A 388 (1982) 173.</a:t>
            </a:r>
          </a:p>
          <a:p>
            <a:r>
              <a:rPr lang="en-US" sz="1400" dirty="0" smtClean="0"/>
              <a:t>A</a:t>
            </a:r>
            <a:r>
              <a:rPr lang="en-US" sz="1400" dirty="0"/>
              <a:t>. </a:t>
            </a:r>
            <a:r>
              <a:rPr lang="en-US" sz="1400" dirty="0" err="1"/>
              <a:t>Nadasen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Phys. Rev. C 37 (1988) 132.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1300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ru-RU" sz="2800" dirty="0"/>
              <a:t>Three-body systems with Lagrange-mesh techniques in </a:t>
            </a:r>
            <a:r>
              <a:rPr lang="en-US" altLang="ru-RU" sz="2800" dirty="0" err="1"/>
              <a:t>hyperspherical</a:t>
            </a:r>
            <a:r>
              <a:rPr lang="en-US" altLang="ru-RU" sz="2800" dirty="0"/>
              <a:t> coordinates (</a:t>
            </a:r>
            <a:r>
              <a:rPr lang="en-US" altLang="ru-RU" sz="1600" dirty="0"/>
              <a:t>P. </a:t>
            </a:r>
            <a:r>
              <a:rPr lang="en-US" altLang="ru-RU" sz="1600" dirty="0" err="1"/>
              <a:t>Descouvemont</a:t>
            </a:r>
            <a:r>
              <a:rPr lang="en-US" altLang="ru-RU" sz="1600" dirty="0"/>
              <a:t>, D. </a:t>
            </a:r>
            <a:r>
              <a:rPr lang="en-US" altLang="ru-RU" sz="1600" dirty="0" err="1"/>
              <a:t>Baye</a:t>
            </a:r>
            <a:r>
              <a:rPr lang="en-US" altLang="ru-RU" sz="2800" dirty="0" smtClean="0"/>
              <a:t>)</a:t>
            </a:r>
            <a:endParaRPr lang="ru-RU" altLang="ru-RU" sz="2800" dirty="0"/>
          </a:p>
        </p:txBody>
      </p:sp>
      <p:pic>
        <p:nvPicPr>
          <p:cNvPr id="308228" name="Picture 4" descr="He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1420813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3419475" y="4449763"/>
            <a:ext cx="29956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>
                <a:solidFill>
                  <a:schemeClr val="hlink"/>
                </a:solidFill>
              </a:rPr>
              <a:t>The set of coupled Schrödinger equations</a:t>
            </a:r>
            <a:endParaRPr lang="ru-RU" altLang="ru-RU" sz="1200">
              <a:solidFill>
                <a:schemeClr val="hlink"/>
              </a:solidFill>
            </a:endParaRPr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1635125" y="3203575"/>
            <a:ext cx="24511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>
                <a:solidFill>
                  <a:schemeClr val="hlink"/>
                </a:solidFill>
              </a:rPr>
              <a:t>Bound state of the 3-body system</a:t>
            </a:r>
            <a:endParaRPr lang="ru-RU" altLang="ru-RU" sz="1200">
              <a:solidFill>
                <a:schemeClr val="hlink"/>
              </a:solidFill>
            </a:endParaRPr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2411413" y="2347913"/>
            <a:ext cx="1912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200">
                <a:solidFill>
                  <a:schemeClr val="hlink"/>
                </a:solidFill>
              </a:rPr>
              <a:t>hyperspherical harmonics</a:t>
            </a:r>
            <a:endParaRPr lang="ru-RU" altLang="ru-RU" sz="1200">
              <a:solidFill>
                <a:schemeClr val="hlink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7217068" cy="47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en-US" baseline="30000" dirty="0" smtClean="0"/>
              <a:t>6</a:t>
            </a:r>
            <a:r>
              <a:rPr lang="en-US" dirty="0" smtClean="0"/>
              <a:t>He – </a:t>
            </a:r>
            <a:r>
              <a:rPr lang="en-US" dirty="0" err="1" smtClean="0"/>
              <a:t>Borromean</a:t>
            </a:r>
            <a:r>
              <a:rPr lang="en-US" dirty="0" smtClean="0"/>
              <a:t> nucleus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8760"/>
            <a:ext cx="5440691" cy="48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jinr_b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16632"/>
            <a:ext cx="1828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600200"/>
          </a:xfrm>
        </p:spPr>
        <p:txBody>
          <a:bodyPr/>
          <a:lstStyle/>
          <a:p>
            <a:pPr algn="l"/>
            <a:r>
              <a:rPr lang="en-US" sz="3600" dirty="0" err="1" smtClean="0"/>
              <a:t>Flerov</a:t>
            </a:r>
            <a:r>
              <a:rPr lang="en-US" sz="3600" dirty="0" smtClean="0"/>
              <a:t> Laboratory of Nuclear Reactions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450 people </a:t>
            </a:r>
          </a:p>
          <a:p>
            <a:pP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150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physicists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scientific groups</a:t>
            </a:r>
          </a:p>
          <a:p>
            <a:pPr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Main subjects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Synthesis and study of Heavy and Super-Heavy Nuclei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Light exotic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nuclei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Nuclear reactions with heavy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ions al low and intermediate energies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Fission of atomic nuclei</a:t>
            </a: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Theory of nuclear reactions</a:t>
            </a:r>
          </a:p>
          <a:p>
            <a:pPr marL="285750" indent="-285750">
              <a:buFontTx/>
              <a:buChar char="-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Ion-implantation nanotechnology and radiation materials science</a:t>
            </a:r>
          </a:p>
          <a:p>
            <a:pPr marL="285750" indent="-285750">
              <a:buFontTx/>
              <a:buChar char="-"/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research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51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08720"/>
          </a:xfrm>
          <a:noFill/>
          <a:ln/>
        </p:spPr>
        <p:txBody>
          <a:bodyPr/>
          <a:lstStyle/>
          <a:p>
            <a:r>
              <a:rPr lang="ru-RU" altLang="ru-RU" sz="2800" baseline="30000" dirty="0"/>
              <a:t>6</a:t>
            </a:r>
            <a:r>
              <a:rPr lang="ru-RU" altLang="ru-RU" sz="2800" dirty="0"/>
              <a:t>Не</a:t>
            </a:r>
            <a:r>
              <a:rPr lang="en-US" altLang="ru-RU" sz="2800" dirty="0"/>
              <a:t> elastic form-factor and folding potential</a:t>
            </a:r>
            <a:endParaRPr lang="ru-RU" altLang="ru-RU" sz="2800" dirty="0"/>
          </a:p>
        </p:txBody>
      </p:sp>
      <p:pic>
        <p:nvPicPr>
          <p:cNvPr id="326670" name="Picture 14" descr="He6Fold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-4564063"/>
            <a:ext cx="3071812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Elastic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308225"/>
            <a:ext cx="70580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084168" y="4797425"/>
            <a:ext cx="17993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ru-RU" sz="1600" b="1" baseline="30000" dirty="0">
                <a:solidFill>
                  <a:srgbClr val="3399FF"/>
                </a:solidFill>
              </a:rPr>
              <a:t>6</a:t>
            </a:r>
            <a:r>
              <a:rPr lang="en-US" altLang="ru-RU" sz="1600" b="1" dirty="0">
                <a:solidFill>
                  <a:srgbClr val="3399FF"/>
                </a:solidFill>
              </a:rPr>
              <a:t>He(230MeV)+</a:t>
            </a:r>
            <a:r>
              <a:rPr lang="en-US" altLang="ru-RU" sz="1600" b="1" baseline="30000" dirty="0">
                <a:solidFill>
                  <a:srgbClr val="3399FF"/>
                </a:solidFill>
              </a:rPr>
              <a:t>12</a:t>
            </a:r>
            <a:r>
              <a:rPr lang="en-US" altLang="ru-RU" sz="1600" b="1" dirty="0">
                <a:solidFill>
                  <a:srgbClr val="3399FF"/>
                </a:solidFill>
              </a:rPr>
              <a:t>C</a:t>
            </a:r>
            <a:endParaRPr lang="ru-RU" altLang="ru-RU" sz="1600" b="1" dirty="0">
              <a:solidFill>
                <a:srgbClr val="3399FF"/>
              </a:solidFill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339975" y="4724400"/>
            <a:ext cx="6912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400" b="1" dirty="0">
                <a:solidFill>
                  <a:srgbClr val="FF3300"/>
                </a:solidFill>
              </a:rPr>
              <a:t>2 body</a:t>
            </a:r>
            <a:endParaRPr lang="ru-RU" altLang="ru-RU" sz="1400" b="1" dirty="0">
              <a:solidFill>
                <a:srgbClr val="FF3300"/>
              </a:solidFill>
            </a:endParaRP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3348038" y="3573463"/>
            <a:ext cx="6912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400" b="1" dirty="0">
                <a:solidFill>
                  <a:srgbClr val="3399FF"/>
                </a:solidFill>
              </a:rPr>
              <a:t>3 body</a:t>
            </a:r>
            <a:endParaRPr lang="ru-RU" altLang="ru-RU" sz="1400" b="1" dirty="0">
              <a:solidFill>
                <a:srgbClr val="3399FF"/>
              </a:solidFill>
            </a:endParaRPr>
          </a:p>
        </p:txBody>
      </p:sp>
      <p:pic>
        <p:nvPicPr>
          <p:cNvPr id="11" name="Picture 17" descr="2b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221163"/>
            <a:ext cx="9366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3b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492375"/>
            <a:ext cx="1008062" cy="9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23" y="1196752"/>
            <a:ext cx="5900441" cy="7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27746E-6 L -0.00261 0.91769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26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45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558800"/>
          </a:xfrm>
        </p:spPr>
        <p:txBody>
          <a:bodyPr/>
          <a:lstStyle/>
          <a:p>
            <a:r>
              <a:rPr lang="en-US" altLang="ru-RU" sz="2800"/>
              <a:t>Comparison of the </a:t>
            </a:r>
            <a:r>
              <a:rPr lang="ru-RU" altLang="ru-RU" sz="2800"/>
              <a:t>2-</a:t>
            </a:r>
            <a:r>
              <a:rPr lang="en-US" altLang="ru-RU" sz="2800"/>
              <a:t>body </a:t>
            </a:r>
            <a:r>
              <a:rPr lang="ru-RU" altLang="ru-RU" sz="2800"/>
              <a:t>и </a:t>
            </a:r>
            <a:r>
              <a:rPr lang="en-US" altLang="ru-RU" sz="2800"/>
              <a:t>3-body</a:t>
            </a:r>
            <a:r>
              <a:rPr lang="ru-RU" altLang="ru-RU" sz="2800"/>
              <a:t> </a:t>
            </a:r>
            <a:r>
              <a:rPr lang="en-US" altLang="ru-RU" sz="2800"/>
              <a:t>system</a:t>
            </a:r>
            <a:endParaRPr lang="ru-RU" altLang="ru-RU" sz="2800"/>
          </a:p>
        </p:txBody>
      </p:sp>
      <p:graphicFrame>
        <p:nvGraphicFramePr>
          <p:cNvPr id="311300" name="Object 4"/>
          <p:cNvGraphicFramePr>
            <a:graphicFrameLocks noChangeAspect="1"/>
          </p:cNvGraphicFramePr>
          <p:nvPr/>
        </p:nvGraphicFramePr>
        <p:xfrm>
          <a:off x="474663" y="1268413"/>
          <a:ext cx="81454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" name="Equation" r:id="rId3" imgW="6603840" imgH="545760" progId="Equation.DSMT4">
                  <p:embed/>
                </p:oleObj>
              </mc:Choice>
              <mc:Fallback>
                <p:oleObj name="Equation" r:id="rId3" imgW="660384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1268413"/>
                        <a:ext cx="81454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1" name="Object 5"/>
          <p:cNvGraphicFramePr>
            <a:graphicFrameLocks noChangeAspect="1"/>
          </p:cNvGraphicFramePr>
          <p:nvPr/>
        </p:nvGraphicFramePr>
        <p:xfrm>
          <a:off x="2803525" y="1916113"/>
          <a:ext cx="59880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Equation" r:id="rId5" imgW="4724280" imgH="545760" progId="Equation.DSMT4">
                  <p:embed/>
                </p:oleObj>
              </mc:Choice>
              <mc:Fallback>
                <p:oleObj name="Equation" r:id="rId5" imgW="472428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525" y="1916113"/>
                        <a:ext cx="59880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2" name="Text Box 6"/>
          <p:cNvSpPr txBox="1">
            <a:spLocks noChangeArrowheads="1"/>
          </p:cNvSpPr>
          <p:nvPr/>
        </p:nvSpPr>
        <p:spPr bwMode="auto">
          <a:xfrm>
            <a:off x="395288" y="908050"/>
            <a:ext cx="763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b="1" u="sng">
                <a:solidFill>
                  <a:srgbClr val="FF3300"/>
                </a:solidFill>
              </a:rPr>
              <a:t>2-</a:t>
            </a:r>
            <a:r>
              <a:rPr lang="en-US" altLang="ru-RU" sz="1400" b="1" u="sng">
                <a:solidFill>
                  <a:srgbClr val="FF3300"/>
                </a:solidFill>
              </a:rPr>
              <a:t>body</a:t>
            </a:r>
            <a:endParaRPr lang="ru-RU" altLang="ru-RU" sz="1400" b="1" u="sng">
              <a:solidFill>
                <a:srgbClr val="FF3300"/>
              </a:solidFill>
            </a:endParaRPr>
          </a:p>
        </p:txBody>
      </p:sp>
      <p:graphicFrame>
        <p:nvGraphicFramePr>
          <p:cNvPr id="311303" name="Object 7"/>
          <p:cNvGraphicFramePr>
            <a:graphicFrameLocks noChangeAspect="1"/>
          </p:cNvGraphicFramePr>
          <p:nvPr/>
        </p:nvGraphicFramePr>
        <p:xfrm>
          <a:off x="500063" y="2681288"/>
          <a:ext cx="765651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Equation" r:id="rId7" imgW="6210000" imgH="825480" progId="Equation.DSMT4">
                  <p:embed/>
                </p:oleObj>
              </mc:Choice>
              <mc:Fallback>
                <p:oleObj name="Equation" r:id="rId7" imgW="6210000" imgH="825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681288"/>
                        <a:ext cx="765651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4" name="Object 8"/>
          <p:cNvGraphicFramePr>
            <a:graphicFrameLocks noChangeAspect="1"/>
          </p:cNvGraphicFramePr>
          <p:nvPr/>
        </p:nvGraphicFramePr>
        <p:xfrm>
          <a:off x="2976563" y="3789363"/>
          <a:ext cx="447516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Equation" r:id="rId9" imgW="3530520" imgH="545760" progId="Equation.DSMT4">
                  <p:embed/>
                </p:oleObj>
              </mc:Choice>
              <mc:Fallback>
                <p:oleObj name="Equation" r:id="rId9" imgW="353052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3789363"/>
                        <a:ext cx="4475162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5" name="Text Box 9"/>
          <p:cNvSpPr txBox="1">
            <a:spLocks noChangeArrowheads="1"/>
          </p:cNvSpPr>
          <p:nvPr/>
        </p:nvSpPr>
        <p:spPr bwMode="auto">
          <a:xfrm>
            <a:off x="395288" y="2276475"/>
            <a:ext cx="7635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400" b="1" u="sng">
                <a:solidFill>
                  <a:srgbClr val="0000FF"/>
                </a:solidFill>
              </a:rPr>
              <a:t>3</a:t>
            </a:r>
            <a:r>
              <a:rPr lang="ru-RU" altLang="ru-RU" sz="1400" b="1" u="sng">
                <a:solidFill>
                  <a:srgbClr val="0000FF"/>
                </a:solidFill>
              </a:rPr>
              <a:t>-</a:t>
            </a:r>
            <a:r>
              <a:rPr lang="en-US" altLang="ru-RU" sz="1400" b="1" u="sng">
                <a:solidFill>
                  <a:srgbClr val="0000FF"/>
                </a:solidFill>
              </a:rPr>
              <a:t>body</a:t>
            </a:r>
            <a:endParaRPr lang="ru-RU" altLang="ru-RU" sz="1400" b="1" u="sng">
              <a:solidFill>
                <a:srgbClr val="0000FF"/>
              </a:solidFill>
            </a:endParaRPr>
          </a:p>
        </p:txBody>
      </p:sp>
      <p:graphicFrame>
        <p:nvGraphicFramePr>
          <p:cNvPr id="311306" name="Object 10"/>
          <p:cNvGraphicFramePr>
            <a:graphicFrameLocks noChangeAspect="1"/>
          </p:cNvGraphicFramePr>
          <p:nvPr/>
        </p:nvGraphicFramePr>
        <p:xfrm>
          <a:off x="468313" y="5084763"/>
          <a:ext cx="36734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Equation" r:id="rId11" imgW="2679480" imgH="533160" progId="Equation.DSMT4">
                  <p:embed/>
                </p:oleObj>
              </mc:Choice>
              <mc:Fallback>
                <p:oleObj name="Equation" r:id="rId11" imgW="26794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084763"/>
                        <a:ext cx="3673475" cy="731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7" name="Object 11"/>
          <p:cNvGraphicFramePr>
            <a:graphicFrameLocks noChangeAspect="1"/>
          </p:cNvGraphicFramePr>
          <p:nvPr/>
        </p:nvGraphicFramePr>
        <p:xfrm>
          <a:off x="4716463" y="5084763"/>
          <a:ext cx="39608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Equation" r:id="rId13" imgW="3022560" imgH="545760" progId="Equation.DSMT4">
                  <p:embed/>
                </p:oleObj>
              </mc:Choice>
              <mc:Fallback>
                <p:oleObj name="Equation" r:id="rId13" imgW="302256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084763"/>
                        <a:ext cx="3960812" cy="715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8" name="Text Box 12"/>
          <p:cNvSpPr txBox="1">
            <a:spLocks noChangeArrowheads="1"/>
          </p:cNvSpPr>
          <p:nvPr/>
        </p:nvSpPr>
        <p:spPr bwMode="auto">
          <a:xfrm>
            <a:off x="2484438" y="4508500"/>
            <a:ext cx="367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b="1" u="sng">
                <a:solidFill>
                  <a:schemeClr val="tx2"/>
                </a:solidFill>
              </a:rPr>
              <a:t>Difference factors</a:t>
            </a:r>
            <a:endParaRPr lang="ru-RU" altLang="ru-RU" b="1" u="sng">
              <a:solidFill>
                <a:schemeClr val="tx2"/>
              </a:solidFill>
            </a:endParaRPr>
          </a:p>
        </p:txBody>
      </p:sp>
      <p:sp>
        <p:nvSpPr>
          <p:cNvPr id="311309" name="Text Box 13"/>
          <p:cNvSpPr txBox="1">
            <a:spLocks noChangeArrowheads="1"/>
          </p:cNvSpPr>
          <p:nvPr/>
        </p:nvSpPr>
        <p:spPr bwMode="auto">
          <a:xfrm>
            <a:off x="3929063" y="501332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b="1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311310" name="Text Box 14"/>
          <p:cNvSpPr txBox="1">
            <a:spLocks noChangeArrowheads="1"/>
          </p:cNvSpPr>
          <p:nvPr/>
        </p:nvSpPr>
        <p:spPr bwMode="auto">
          <a:xfrm>
            <a:off x="8466138" y="501332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400" b="1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485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74700"/>
          </a:xfrm>
        </p:spPr>
        <p:txBody>
          <a:bodyPr/>
          <a:lstStyle/>
          <a:p>
            <a:r>
              <a:rPr lang="en-US" altLang="ru-RU"/>
              <a:t>Transition form-factors</a:t>
            </a:r>
            <a:endParaRPr lang="ru-RU" altLang="ru-RU"/>
          </a:p>
        </p:txBody>
      </p:sp>
      <p:sp>
        <p:nvSpPr>
          <p:cNvPr id="316421" name="Text Box 5"/>
          <p:cNvSpPr txBox="1">
            <a:spLocks noChangeArrowheads="1"/>
          </p:cNvSpPr>
          <p:nvPr/>
        </p:nvSpPr>
        <p:spPr bwMode="auto">
          <a:xfrm>
            <a:off x="376238" y="1274763"/>
            <a:ext cx="8372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b="1">
                <a:solidFill>
                  <a:srgbClr val="FF3300"/>
                </a:solidFill>
              </a:rPr>
              <a:t>Comparison of the form-factors calculated with help of the two-cluster </a:t>
            </a:r>
          </a:p>
          <a:p>
            <a:pPr algn="ctr"/>
            <a:r>
              <a:rPr lang="en-US" altLang="ru-RU" b="1">
                <a:solidFill>
                  <a:srgbClr val="FF3300"/>
                </a:solidFill>
              </a:rPr>
              <a:t>and three-cluster model of the 6He</a:t>
            </a:r>
            <a:endParaRPr lang="ru-RU" altLang="ru-RU" b="1">
              <a:solidFill>
                <a:srgbClr val="FF3300"/>
              </a:solidFill>
            </a:endParaRPr>
          </a:p>
        </p:txBody>
      </p:sp>
      <p:graphicFrame>
        <p:nvGraphicFramePr>
          <p:cNvPr id="316422" name="Object 6"/>
          <p:cNvGraphicFramePr>
            <a:graphicFrameLocks noChangeAspect="1"/>
          </p:cNvGraphicFramePr>
          <p:nvPr/>
        </p:nvGraphicFramePr>
        <p:xfrm>
          <a:off x="611188" y="5084763"/>
          <a:ext cx="367347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Equation" r:id="rId3" imgW="2679480" imgH="533160" progId="Equation.DSMT4">
                  <p:embed/>
                </p:oleObj>
              </mc:Choice>
              <mc:Fallback>
                <p:oleObj name="Equation" r:id="rId3" imgW="26794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084763"/>
                        <a:ext cx="3673475" cy="731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3" name="Object 7"/>
          <p:cNvGraphicFramePr>
            <a:graphicFrameLocks noChangeAspect="1"/>
          </p:cNvGraphicFramePr>
          <p:nvPr/>
        </p:nvGraphicFramePr>
        <p:xfrm>
          <a:off x="4716463" y="5084763"/>
          <a:ext cx="3960812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Equation" r:id="rId5" imgW="3022560" imgH="545760" progId="Equation.DSMT4">
                  <p:embed/>
                </p:oleObj>
              </mc:Choice>
              <mc:Fallback>
                <p:oleObj name="Equation" r:id="rId5" imgW="302256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084763"/>
                        <a:ext cx="3960812" cy="715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4" name="Text Box 8"/>
          <p:cNvSpPr txBox="1">
            <a:spLocks noChangeArrowheads="1"/>
          </p:cNvSpPr>
          <p:nvPr/>
        </p:nvSpPr>
        <p:spPr bwMode="auto">
          <a:xfrm>
            <a:off x="2843213" y="4652963"/>
            <a:ext cx="3673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600" b="1" u="sng">
                <a:solidFill>
                  <a:schemeClr val="tx2"/>
                </a:solidFill>
                <a:latin typeface="Garamond" pitchFamily="18" charset="0"/>
              </a:rPr>
              <a:t>Difference factors</a:t>
            </a:r>
            <a:endParaRPr lang="ru-RU" altLang="ru-RU" sz="1600" b="1" u="sng">
              <a:solidFill>
                <a:schemeClr val="tx2"/>
              </a:solidFill>
              <a:latin typeface="Garamond" pitchFamily="18" charset="0"/>
            </a:endParaRPr>
          </a:p>
        </p:txBody>
      </p:sp>
      <p:pic>
        <p:nvPicPr>
          <p:cNvPr id="316425" name="Picture 9" descr="InElasticF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227263"/>
            <a:ext cx="82073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77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 altLang="ru-RU" sz="3800" baseline="30000"/>
              <a:t>6</a:t>
            </a:r>
            <a:r>
              <a:rPr lang="en-US" altLang="ru-RU" sz="3800"/>
              <a:t>He: two-body vs three-body</a:t>
            </a:r>
            <a:endParaRPr lang="ru-RU" altLang="ru-RU" sz="3800"/>
          </a:p>
        </p:txBody>
      </p:sp>
      <p:sp>
        <p:nvSpPr>
          <p:cNvPr id="327686" name="Text Box 6"/>
          <p:cNvSpPr txBox="1">
            <a:spLocks noChangeArrowheads="1"/>
          </p:cNvSpPr>
          <p:nvPr/>
        </p:nvSpPr>
        <p:spPr bwMode="auto">
          <a:xfrm>
            <a:off x="5292080" y="1196975"/>
            <a:ext cx="31677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ru-RU" sz="2400" b="1" baseline="30000" dirty="0">
                <a:solidFill>
                  <a:srgbClr val="3399FF"/>
                </a:solidFill>
              </a:rPr>
              <a:t>6</a:t>
            </a:r>
            <a:r>
              <a:rPr lang="en-US" altLang="ru-RU" sz="2400" b="1" dirty="0">
                <a:solidFill>
                  <a:srgbClr val="3399FF"/>
                </a:solidFill>
              </a:rPr>
              <a:t>He(230MeV)+</a:t>
            </a:r>
            <a:r>
              <a:rPr lang="en-US" altLang="ru-RU" sz="2400" b="1" baseline="30000" dirty="0">
                <a:solidFill>
                  <a:srgbClr val="3399FF"/>
                </a:solidFill>
              </a:rPr>
              <a:t>12</a:t>
            </a:r>
            <a:r>
              <a:rPr lang="en-US" altLang="ru-RU" sz="2400" b="1" dirty="0">
                <a:solidFill>
                  <a:srgbClr val="3399FF"/>
                </a:solidFill>
              </a:rPr>
              <a:t>C</a:t>
            </a:r>
            <a:endParaRPr lang="ru-RU" altLang="ru-RU" sz="2400" b="1" dirty="0">
              <a:solidFill>
                <a:srgbClr val="3399FF"/>
              </a:solidFill>
            </a:endParaRPr>
          </a:p>
        </p:txBody>
      </p:sp>
      <p:pic>
        <p:nvPicPr>
          <p:cNvPr id="327687" name="Picture 7" descr="He6-DP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064500" cy="3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0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10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03262"/>
          </a:xfrm>
          <a:noFill/>
          <a:ln/>
        </p:spPr>
        <p:txBody>
          <a:bodyPr/>
          <a:lstStyle/>
          <a:p>
            <a:r>
              <a:rPr lang="en-US" altLang="ru-RU" sz="3800" baseline="30000"/>
              <a:t>6</a:t>
            </a:r>
            <a:r>
              <a:rPr lang="en-US" altLang="ru-RU" sz="3800"/>
              <a:t>He: two-body vs three-body</a:t>
            </a:r>
            <a:endParaRPr lang="ru-RU" altLang="ru-RU" sz="3800"/>
          </a:p>
        </p:txBody>
      </p:sp>
      <p:pic>
        <p:nvPicPr>
          <p:cNvPr id="328711" name="Picture 7" descr="He6C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91" y="980727"/>
            <a:ext cx="5400675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709" name="Text Box 5"/>
          <p:cNvSpPr txBox="1">
            <a:spLocks noChangeArrowheads="1"/>
          </p:cNvSpPr>
          <p:nvPr/>
        </p:nvSpPr>
        <p:spPr bwMode="auto">
          <a:xfrm>
            <a:off x="5361683" y="1052314"/>
            <a:ext cx="20906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1" baseline="30000" dirty="0"/>
              <a:t>6</a:t>
            </a:r>
            <a:r>
              <a:rPr lang="en-US" altLang="ru-RU" b="1" dirty="0"/>
              <a:t>He(230MeV) + </a:t>
            </a:r>
            <a:r>
              <a:rPr lang="en-US" altLang="ru-RU" b="1" baseline="30000" dirty="0"/>
              <a:t>12</a:t>
            </a:r>
            <a:r>
              <a:rPr lang="en-US" altLang="ru-RU" b="1" dirty="0"/>
              <a:t>C</a:t>
            </a:r>
            <a:endParaRPr lang="ru-RU" altLang="ru-RU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3569" y="5363807"/>
            <a:ext cx="82809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ru-RU" dirty="0" smtClean="0"/>
              <a:t>2-body </a:t>
            </a:r>
            <a:r>
              <a:rPr lang="en-US" altLang="ru-RU" dirty="0"/>
              <a:t>approximation of the </a:t>
            </a:r>
            <a:r>
              <a:rPr lang="en-US" altLang="ru-RU" baseline="30000" dirty="0"/>
              <a:t>6</a:t>
            </a:r>
            <a:r>
              <a:rPr lang="en-US" altLang="ru-RU" dirty="0"/>
              <a:t>He structure may leads to the miss of important features of weakly-bound nucleus dynamics.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ru-RU" baseline="30000" dirty="0" smtClean="0"/>
              <a:t>6</a:t>
            </a:r>
            <a:r>
              <a:rPr lang="en-US" altLang="ru-RU" dirty="0" smtClean="0"/>
              <a:t>He </a:t>
            </a:r>
            <a:r>
              <a:rPr lang="en-US" altLang="ru-RU" dirty="0"/>
              <a:t>elastic scattering reaction is sensitive to the internal structure of the exotic </a:t>
            </a:r>
            <a:r>
              <a:rPr lang="en-US" altLang="ru-RU" dirty="0" smtClean="0"/>
              <a:t>projectile.</a:t>
            </a:r>
            <a:endParaRPr lang="ru-RU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084168" y="5007659"/>
            <a:ext cx="28083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altLang="ru-RU" sz="1200" dirty="0" err="1"/>
              <a:t>Exp</a:t>
            </a:r>
            <a:r>
              <a:rPr lang="ru-RU" altLang="ru-RU" sz="1200" dirty="0"/>
              <a:t>. </a:t>
            </a:r>
            <a:r>
              <a:rPr lang="ru-RU" altLang="ru-RU" sz="1200" dirty="0" smtClean="0"/>
              <a:t>V</a:t>
            </a:r>
            <a:r>
              <a:rPr lang="ru-RU" altLang="ru-RU" sz="1200" dirty="0"/>
              <a:t>. </a:t>
            </a:r>
            <a:r>
              <a:rPr lang="ru-RU" altLang="ru-RU" sz="1200" dirty="0" err="1"/>
              <a:t>Lapoux</a:t>
            </a:r>
            <a:r>
              <a:rPr lang="ru-RU" altLang="ru-RU" sz="1200" dirty="0"/>
              <a:t> </a:t>
            </a:r>
            <a:r>
              <a:rPr lang="ru-RU" altLang="ru-RU" sz="1200" dirty="0" err="1"/>
              <a:t>et</a:t>
            </a:r>
            <a:r>
              <a:rPr lang="ru-RU" altLang="ru-RU" sz="1200" dirty="0"/>
              <a:t> </a:t>
            </a:r>
            <a:r>
              <a:rPr lang="ru-RU" altLang="ru-RU" sz="1200" dirty="0" err="1"/>
              <a:t>al</a:t>
            </a:r>
            <a:r>
              <a:rPr lang="ru-RU" altLang="ru-RU" sz="1200" dirty="0"/>
              <a:t>., </a:t>
            </a:r>
            <a:r>
              <a:rPr lang="ru-RU" altLang="ru-RU" sz="1200" dirty="0" smtClean="0"/>
              <a:t>PRC66 </a:t>
            </a:r>
            <a:r>
              <a:rPr lang="ru-RU" altLang="ru-RU" sz="1200" dirty="0"/>
              <a:t>(2002) 034608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08494" y="414908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body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7125859" y="3645024"/>
            <a:ext cx="79701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 body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16288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</a:t>
            </a:r>
            <a:r>
              <a:rPr lang="en-US" b="1" baseline="-25000" dirty="0" smtClean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(r)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3343" y="3140968"/>
            <a:ext cx="172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V</a:t>
            </a:r>
            <a:r>
              <a:rPr lang="en-US" b="1" baseline="-25000" dirty="0" smtClean="0">
                <a:solidFill>
                  <a:srgbClr val="0070C0"/>
                </a:solidFill>
              </a:rPr>
              <a:t>F</a:t>
            </a:r>
            <a:r>
              <a:rPr lang="en-US" b="1" dirty="0" smtClean="0">
                <a:solidFill>
                  <a:srgbClr val="0070C0"/>
                </a:solidFill>
              </a:rPr>
              <a:t>(r) + </a:t>
            </a:r>
            <a:r>
              <a:rPr lang="en-US" b="1" dirty="0" err="1" smtClean="0">
                <a:solidFill>
                  <a:srgbClr val="0070C0"/>
                </a:solidFill>
                <a:latin typeface="Symbol" panose="05050102010706020507" pitchFamily="18" charset="2"/>
              </a:rPr>
              <a:t>D</a:t>
            </a:r>
            <a:r>
              <a:rPr lang="en-US" b="1" dirty="0" err="1" smtClean="0">
                <a:solidFill>
                  <a:srgbClr val="0070C0"/>
                </a:solidFill>
              </a:rPr>
              <a:t>V</a:t>
            </a:r>
            <a:r>
              <a:rPr lang="en-US" b="1" baseline="-25000" dirty="0" err="1" smtClean="0">
                <a:solidFill>
                  <a:srgbClr val="0070C0"/>
                </a:solidFill>
              </a:rPr>
              <a:t>pol</a:t>
            </a:r>
            <a:r>
              <a:rPr lang="en-US" b="1" dirty="0" smtClean="0">
                <a:solidFill>
                  <a:srgbClr val="0070C0"/>
                </a:solidFill>
              </a:rPr>
              <a:t>(r)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4400" baseline="30000" dirty="0" smtClean="0"/>
              <a:t>9</a:t>
            </a:r>
            <a:r>
              <a:rPr lang="en-US" sz="4400" dirty="0" smtClean="0"/>
              <a:t>Be: Influence of structure on reaction dynamics</a:t>
            </a:r>
            <a:endParaRPr lang="ru-RU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772427" y="2492896"/>
            <a:ext cx="74888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 Does this configuration is contribute into the excited states?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 What kind of other configurations may we observe in 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Be?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/>
              <a:t> What </a:t>
            </a:r>
            <a:r>
              <a:rPr lang="en-US" sz="2000" dirty="0"/>
              <a:t>are the reactions most appropriate to reveal the nuclear structure through the reaction observables</a:t>
            </a:r>
            <a:r>
              <a:rPr lang="en-US" sz="2000" dirty="0" smtClean="0"/>
              <a:t>?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14" y="1617043"/>
            <a:ext cx="1296144" cy="855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427" y="4149080"/>
            <a:ext cx="8120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standard tool to study nuclear structure is </a:t>
            </a:r>
            <a:r>
              <a:rPr lang="en-US" dirty="0" smtClean="0"/>
              <a:t>the scattering </a:t>
            </a:r>
            <a:r>
              <a:rPr lang="en-US" dirty="0"/>
              <a:t>of the </a:t>
            </a:r>
            <a:r>
              <a:rPr lang="en-US" dirty="0" smtClean="0"/>
              <a:t>“simplest” projectiles (like </a:t>
            </a:r>
            <a:r>
              <a:rPr lang="en-US" dirty="0"/>
              <a:t>the </a:t>
            </a:r>
            <a:r>
              <a:rPr lang="en-US" dirty="0" smtClean="0"/>
              <a:t>protons, deuterons </a:t>
            </a:r>
            <a:r>
              <a:rPr lang="en-US" dirty="0"/>
              <a:t>or </a:t>
            </a:r>
            <a:r>
              <a:rPr lang="en-US" baseline="30000" dirty="0" smtClean="0"/>
              <a:t>3,4</a:t>
            </a:r>
            <a:r>
              <a:rPr lang="en-US" dirty="0" smtClean="0"/>
              <a:t>He) by a </a:t>
            </a:r>
            <a:r>
              <a:rPr lang="en-US" dirty="0"/>
              <a:t>target nucleus, the structure of which is going to </a:t>
            </a:r>
            <a:r>
              <a:rPr lang="en-US" dirty="0" smtClean="0"/>
              <a:t>be studied.</a:t>
            </a:r>
          </a:p>
          <a:p>
            <a:r>
              <a:rPr lang="en-US" dirty="0" smtClean="0"/>
              <a:t>We measure angular distribution of </a:t>
            </a:r>
            <a:r>
              <a:rPr lang="en-US" dirty="0"/>
              <a:t>the </a:t>
            </a:r>
            <a:r>
              <a:rPr lang="en-US" dirty="0" smtClean="0"/>
              <a:t>projectile-like </a:t>
            </a:r>
            <a:r>
              <a:rPr lang="en-US" dirty="0"/>
              <a:t>products </a:t>
            </a:r>
            <a:r>
              <a:rPr lang="en-US" dirty="0" smtClean="0"/>
              <a:t>with fixed </a:t>
            </a:r>
            <a:r>
              <a:rPr lang="en-US" dirty="0"/>
              <a:t>excitation energy in the (in)elastic and </a:t>
            </a:r>
            <a:r>
              <a:rPr lang="en-US" dirty="0" smtClean="0"/>
              <a:t>transfer reaction </a:t>
            </a:r>
            <a:r>
              <a:rPr lang="en-US" dirty="0"/>
              <a:t>channels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Studying the transfer channels we may extract the spectroscopic information on the target nucleus and target-like products.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844824"/>
            <a:ext cx="5816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aseline="30000" dirty="0"/>
              <a:t> 9</a:t>
            </a:r>
            <a:r>
              <a:rPr lang="en-US" sz="2000" dirty="0"/>
              <a:t>Be is usually treated as a </a:t>
            </a:r>
            <a:r>
              <a:rPr lang="en-US" sz="2000" dirty="0" err="1"/>
              <a:t>Borromean</a:t>
            </a:r>
            <a:r>
              <a:rPr lang="en-US" sz="2000" dirty="0"/>
              <a:t> system: </a:t>
            </a:r>
            <a:r>
              <a:rPr lang="en-US" sz="2000" dirty="0">
                <a:latin typeface="Symbol" panose="05050102010706020507" pitchFamily="18" charset="2"/>
              </a:rPr>
              <a:t>a</a:t>
            </a:r>
            <a:r>
              <a:rPr lang="en-US" sz="2000" dirty="0"/>
              <a:t> + n + </a:t>
            </a:r>
            <a:r>
              <a:rPr lang="en-US" sz="2000" dirty="0" smtClean="0">
                <a:latin typeface="Symbol" panose="05050102010706020507" pitchFamily="18" charset="2"/>
              </a:rPr>
              <a:t>a</a:t>
            </a:r>
            <a:endParaRPr lang="en-US" sz="2000" dirty="0">
              <a:latin typeface="Symbol" panose="05050102010706020507" pitchFamily="18" charset="2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400922" y="2348880"/>
            <a:ext cx="4231840" cy="4130746"/>
            <a:chOff x="464773" y="1258282"/>
            <a:chExt cx="5833631" cy="5334700"/>
          </a:xfrm>
        </p:grpSpPr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76" y="1268760"/>
              <a:ext cx="5815596" cy="5312675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76" y="1261863"/>
              <a:ext cx="5815596" cy="5312675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32" y="1266513"/>
              <a:ext cx="5815596" cy="5312675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376" y="1258282"/>
              <a:ext cx="5815596" cy="531267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66" y="1273410"/>
              <a:ext cx="5815596" cy="5312675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808" y="1280307"/>
              <a:ext cx="5815596" cy="5312675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773" y="1265785"/>
              <a:ext cx="5815596" cy="5312675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34" y="1267421"/>
              <a:ext cx="5815596" cy="531267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96" y="1265627"/>
              <a:ext cx="5815596" cy="5312675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810722" y="2616005"/>
            <a:ext cx="1604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3/2-</a:t>
            </a:r>
          </a:p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p</a:t>
            </a:r>
            <a:r>
              <a:rPr lang="en-US" dirty="0" smtClean="0"/>
              <a:t> = 16.9 MeV</a:t>
            </a:r>
          </a:p>
          <a:p>
            <a:pPr algn="ctr"/>
            <a:r>
              <a:rPr lang="en-US" dirty="0" err="1" smtClean="0"/>
              <a:t>E</a:t>
            </a:r>
            <a:r>
              <a:rPr lang="en-US" baseline="-25000" dirty="0" err="1" smtClean="0"/>
              <a:t>n</a:t>
            </a:r>
            <a:r>
              <a:rPr lang="en-US" dirty="0" smtClean="0"/>
              <a:t> = 1.7 MeV</a:t>
            </a:r>
          </a:p>
          <a:p>
            <a:pPr algn="ctr"/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r>
              <a:rPr lang="en-US" dirty="0" smtClean="0"/>
              <a:t> &gt; 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49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2171" y="325958"/>
            <a:ext cx="4041837" cy="775393"/>
          </a:xfrm>
        </p:spPr>
        <p:txBody>
          <a:bodyPr/>
          <a:lstStyle/>
          <a:p>
            <a:r>
              <a:rPr lang="en-US" sz="3600" baseline="30000" dirty="0" smtClean="0"/>
              <a:t>4</a:t>
            </a:r>
            <a:r>
              <a:rPr lang="en-US" sz="3600" dirty="0" smtClean="0"/>
              <a:t>He(63 MeV) + </a:t>
            </a:r>
            <a:r>
              <a:rPr lang="en-US" sz="3600" baseline="30000" dirty="0" smtClean="0"/>
              <a:t>9</a:t>
            </a:r>
            <a:r>
              <a:rPr lang="en-US" sz="3600" dirty="0" smtClean="0"/>
              <a:t>Be</a:t>
            </a:r>
            <a:endParaRPr lang="ru-RU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0" y="1099168"/>
            <a:ext cx="3491419" cy="3519977"/>
          </a:xfrm>
        </p:spPr>
      </p:pic>
      <p:sp>
        <p:nvSpPr>
          <p:cNvPr id="7" name="TextBox 6"/>
          <p:cNvSpPr txBox="1"/>
          <p:nvPr/>
        </p:nvSpPr>
        <p:spPr>
          <a:xfrm>
            <a:off x="467544" y="4712077"/>
            <a:ext cx="4026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Experiment was performed at K130 Cyclotron facility</a:t>
            </a:r>
            <a:r>
              <a:rPr lang="en-US" dirty="0"/>
              <a:t>, </a:t>
            </a:r>
            <a:r>
              <a:rPr lang="en-US" dirty="0" err="1" smtClean="0"/>
              <a:t>Jyväskylä</a:t>
            </a:r>
            <a:r>
              <a:rPr lang="en-US" dirty="0" smtClean="0"/>
              <a:t> University, Finland (2013)</a:t>
            </a:r>
          </a:p>
          <a:p>
            <a:pPr marL="342900" indent="-342900">
              <a:buAutoNum type="arabicPeriod"/>
            </a:pPr>
            <a:r>
              <a:rPr lang="en-US" dirty="0" smtClean="0"/>
              <a:t>99% enriched </a:t>
            </a:r>
            <a:r>
              <a:rPr lang="en-US" baseline="30000" dirty="0" smtClean="0"/>
              <a:t>9</a:t>
            </a:r>
            <a:r>
              <a:rPr lang="en-US" dirty="0" smtClean="0"/>
              <a:t>Be target, </a:t>
            </a:r>
          </a:p>
          <a:p>
            <a:pPr marL="342900" indent="-342900">
              <a:buAutoNum type="arabicPeriod"/>
            </a:pPr>
            <a:r>
              <a:rPr lang="en-US" dirty="0" smtClean="0"/>
              <a:t>High energy resolution (~200 </a:t>
            </a:r>
            <a:r>
              <a:rPr lang="en-US" dirty="0" err="1" smtClean="0"/>
              <a:t>keV</a:t>
            </a:r>
            <a:r>
              <a:rPr lang="en-US" dirty="0" smtClean="0"/>
              <a:t>) </a:t>
            </a:r>
          </a:p>
          <a:p>
            <a:pPr marL="342900" indent="-342900">
              <a:buAutoNum type="arabicPeriod"/>
            </a:pPr>
            <a:r>
              <a:rPr lang="en-US" dirty="0" smtClean="0"/>
              <a:t>Wide angular range (20</a:t>
            </a:r>
            <a:r>
              <a:rPr lang="en-US" baseline="30000" dirty="0" smtClean="0"/>
              <a:t>o</a:t>
            </a:r>
            <a:r>
              <a:rPr lang="en-US" dirty="0" smtClean="0"/>
              <a:t> – 110</a:t>
            </a:r>
            <a:r>
              <a:rPr lang="en-US" baseline="30000" dirty="0" smtClean="0"/>
              <a:t>o</a:t>
            </a:r>
            <a:r>
              <a:rPr lang="en-US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9992" y="5589240"/>
            <a:ext cx="448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reaction </a:t>
            </a:r>
            <a:r>
              <a:rPr lang="en-US" sz="1600" dirty="0" smtClean="0"/>
              <a:t>at close energies was </a:t>
            </a:r>
            <a:r>
              <a:rPr lang="en-US" sz="1600" dirty="0"/>
              <a:t>studied </a:t>
            </a:r>
            <a:r>
              <a:rPr lang="en-US" sz="1600" dirty="0" smtClean="0"/>
              <a:t>previously: </a:t>
            </a:r>
          </a:p>
          <a:p>
            <a:pPr marL="342900" indent="-342900">
              <a:buAutoNum type="arabicPeriod"/>
            </a:pPr>
            <a:r>
              <a:rPr lang="en-US" sz="1600" dirty="0" err="1" smtClean="0"/>
              <a:t>Harakeh</a:t>
            </a:r>
            <a:r>
              <a:rPr lang="en-US" sz="1600" dirty="0" smtClean="0"/>
              <a:t> M.N. et al. </a:t>
            </a:r>
            <a:r>
              <a:rPr lang="en-US" sz="1600" dirty="0" err="1" smtClean="0"/>
              <a:t>Nucl.Phys</a:t>
            </a:r>
            <a:r>
              <a:rPr lang="en-US" sz="1600" dirty="0" smtClean="0"/>
              <a:t>. A344 (1980) 15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Roy S. et al. Phys. Rev. C52 (1995) 1524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4726885"/>
            <a:ext cx="4289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Aims: Study </a:t>
            </a:r>
            <a:r>
              <a:rPr lang="en-US" dirty="0" smtClean="0"/>
              <a:t>the cluster structure of Be and B isotopes by </a:t>
            </a:r>
            <a:r>
              <a:rPr lang="en-US" dirty="0"/>
              <a:t>scattering </a:t>
            </a:r>
            <a:r>
              <a:rPr lang="en-US" dirty="0" smtClean="0"/>
              <a:t>He ions from </a:t>
            </a:r>
            <a:r>
              <a:rPr lang="en-US" baseline="30000" dirty="0" smtClean="0"/>
              <a:t>9</a:t>
            </a:r>
            <a:r>
              <a:rPr lang="en-US" dirty="0" smtClean="0"/>
              <a:t>Be target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880684" y="420687"/>
            <a:ext cx="3998663" cy="6926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baseline="30000" dirty="0" smtClean="0"/>
              <a:t>3</a:t>
            </a:r>
            <a:r>
              <a:rPr lang="en-US" sz="3600" dirty="0" smtClean="0"/>
              <a:t>He(40 MeV) + </a:t>
            </a:r>
            <a:r>
              <a:rPr lang="en-US" sz="3600" baseline="30000" dirty="0" smtClean="0"/>
              <a:t>9</a:t>
            </a:r>
            <a:r>
              <a:rPr lang="en-US" sz="3600" dirty="0" smtClean="0"/>
              <a:t>Be</a:t>
            </a:r>
            <a:endParaRPr lang="ru-RU" sz="3600" dirty="0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4003" y="1052736"/>
            <a:ext cx="3313540" cy="3544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83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US" sz="4000" baseline="30000" dirty="0" smtClean="0"/>
              <a:t>4</a:t>
            </a:r>
            <a:r>
              <a:rPr lang="en-US" sz="4000" dirty="0" smtClean="0"/>
              <a:t>He(63 MeV) + </a:t>
            </a:r>
            <a:r>
              <a:rPr lang="en-US" sz="4000" baseline="30000" dirty="0" smtClean="0"/>
              <a:t>9</a:t>
            </a:r>
            <a:r>
              <a:rPr lang="en-US" sz="4000" dirty="0" smtClean="0"/>
              <a:t>Be</a:t>
            </a:r>
            <a:endParaRPr lang="ru-RU" sz="4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73216"/>
            <a:ext cx="6408712" cy="4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323528" y="1556792"/>
            <a:ext cx="7920880" cy="20162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Nucleon transfer reactions: finite range DWBA (DWUCK5)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23528" y="188640"/>
            <a:ext cx="7920880" cy="10801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 smtClean="0"/>
              <a:t>Inelastic scattering (rotational band): </a:t>
            </a:r>
          </a:p>
          <a:p>
            <a:pPr algn="r"/>
            <a:r>
              <a:rPr lang="en-US" dirty="0" smtClean="0"/>
              <a:t>Coupled channels (ECIS06)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373929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parameters used within optical-model and coupled-channels approaches</a:t>
            </a:r>
            <a:endParaRPr lang="ru-RU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1982"/>
              </p:ext>
            </p:extLst>
          </p:nvPr>
        </p:nvGraphicFramePr>
        <p:xfrm>
          <a:off x="179512" y="4099333"/>
          <a:ext cx="810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</a:tblGrid>
              <a:tr h="370840">
                <a:tc>
                  <a:txBody>
                    <a:bodyPr/>
                    <a:lstStyle/>
                    <a:p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MeV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MeV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 (OM)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101.0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32.7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 (CC)</a:t>
                      </a:r>
                      <a:endParaRPr lang="ru-RU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96.82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1.19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11.84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1.61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+ </a:t>
                      </a: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endParaRPr lang="ru-RU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 + </a:t>
                      </a:r>
                      <a:r>
                        <a:rPr lang="en-US" sz="1400" b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ru-RU" sz="1400" b="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1.04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0.815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1.87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1.07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7504" y="6032321"/>
            <a:ext cx="8514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Perey</a:t>
            </a:r>
            <a:r>
              <a:rPr lang="en-US" sz="1200" dirty="0"/>
              <a:t> </a:t>
            </a:r>
            <a:r>
              <a:rPr lang="en-US" sz="1200" dirty="0" smtClean="0"/>
              <a:t>C.M., </a:t>
            </a:r>
            <a:r>
              <a:rPr lang="en-US" sz="1200" dirty="0" err="1"/>
              <a:t>Perey</a:t>
            </a:r>
            <a:r>
              <a:rPr lang="en-US" sz="1200" dirty="0"/>
              <a:t> </a:t>
            </a:r>
            <a:r>
              <a:rPr lang="en-US" sz="1200" dirty="0" smtClean="0"/>
              <a:t>F.G. Compilation </a:t>
            </a:r>
            <a:r>
              <a:rPr lang="en-US" sz="1200" dirty="0"/>
              <a:t>of phenomenological optical-model parameters </a:t>
            </a:r>
            <a:r>
              <a:rPr lang="en-US" sz="1200" dirty="0" smtClean="0"/>
              <a:t>1969–1972 At</a:t>
            </a:r>
            <a:r>
              <a:rPr lang="en-US" sz="1200" dirty="0"/>
              <a:t>. Data </a:t>
            </a:r>
            <a:r>
              <a:rPr lang="en-US" sz="1200" dirty="0" err="1"/>
              <a:t>Nucl</a:t>
            </a:r>
            <a:r>
              <a:rPr lang="en-US" sz="1200" dirty="0"/>
              <a:t>. Data </a:t>
            </a:r>
            <a:r>
              <a:rPr lang="en-US" sz="1200" dirty="0" smtClean="0"/>
              <a:t>Tables 13, 293</a:t>
            </a:r>
            <a:endParaRPr lang="ru-RU" sz="1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2" y="2627374"/>
            <a:ext cx="1819660" cy="80162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2" y="332656"/>
            <a:ext cx="1853188" cy="79248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2" y="1619262"/>
            <a:ext cx="1911100" cy="8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inelastic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214422"/>
            <a:ext cx="3310135" cy="516332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07" y="2071678"/>
            <a:ext cx="3553674" cy="111547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94120"/>
          </a:xfrm>
        </p:spPr>
        <p:txBody>
          <a:bodyPr/>
          <a:lstStyle/>
          <a:p>
            <a:r>
              <a:rPr lang="en-US" sz="4400" dirty="0" smtClean="0"/>
              <a:t>Inelastic scattering (CC)</a:t>
            </a:r>
            <a:endParaRPr lang="ru-RU" sz="4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1214422"/>
            <a:ext cx="3310135" cy="51633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1194635"/>
            <a:ext cx="3310135" cy="51633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1214422"/>
            <a:ext cx="3310135" cy="51633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1214422"/>
            <a:ext cx="3310135" cy="516332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1214422"/>
            <a:ext cx="3310135" cy="51633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3968" y="5847841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Harakeh</a:t>
            </a:r>
            <a:r>
              <a:rPr lang="en-US" sz="1600" dirty="0" smtClean="0"/>
              <a:t> M.N. et al. </a:t>
            </a:r>
            <a:r>
              <a:rPr lang="en-US" sz="1600" dirty="0" err="1" smtClean="0"/>
              <a:t>Nucl</a:t>
            </a:r>
            <a:r>
              <a:rPr lang="en-US" sz="1600" dirty="0" smtClean="0"/>
              <a:t>. Phys. </a:t>
            </a:r>
            <a:r>
              <a:rPr lang="en-US" sz="1600" b="1" dirty="0" smtClean="0"/>
              <a:t>A344</a:t>
            </a:r>
            <a:r>
              <a:rPr lang="en-US" sz="1600" dirty="0" smtClean="0"/>
              <a:t> (1980) 15</a:t>
            </a:r>
          </a:p>
          <a:p>
            <a:r>
              <a:rPr lang="en-US" sz="1600" dirty="0" smtClean="0"/>
              <a:t>Roy S. et al. Phys. Rev. </a:t>
            </a:r>
            <a:r>
              <a:rPr lang="en-US" sz="1600" b="1" dirty="0" smtClean="0"/>
              <a:t>C52</a:t>
            </a:r>
            <a:r>
              <a:rPr lang="en-US" sz="1600" dirty="0" smtClean="0"/>
              <a:t> (1995) 1524</a:t>
            </a:r>
            <a:endParaRPr lang="ru-RU" sz="1600" dirty="0"/>
          </a:p>
        </p:txBody>
      </p:sp>
      <p:sp>
        <p:nvSpPr>
          <p:cNvPr id="13" name="Равнобедренный треугольник 12"/>
          <p:cNvSpPr/>
          <p:nvPr/>
        </p:nvSpPr>
        <p:spPr>
          <a:xfrm>
            <a:off x="4124128" y="6206034"/>
            <a:ext cx="108012" cy="108012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4120607" y="5959756"/>
            <a:ext cx="108012" cy="108012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3995936" y="1345156"/>
            <a:ext cx="3567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Rotational </a:t>
            </a:r>
            <a:r>
              <a:rPr lang="en-US" sz="2000" dirty="0"/>
              <a:t>band in </a:t>
            </a:r>
            <a:r>
              <a:rPr lang="en-US" sz="2000" baseline="30000" dirty="0" smtClean="0"/>
              <a:t>9</a:t>
            </a:r>
            <a:r>
              <a:rPr lang="en-US" sz="2000" dirty="0" smtClean="0"/>
              <a:t>Be </a:t>
            </a:r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K</a:t>
            </a:r>
            <a:r>
              <a:rPr lang="en-US" baseline="30000" dirty="0" err="1" smtClean="0">
                <a:latin typeface="Symbol" panose="05050102010706020507" pitchFamily="18" charset="2"/>
              </a:rPr>
              <a:t>p</a:t>
            </a:r>
            <a:r>
              <a:rPr lang="en-US" dirty="0" smtClean="0">
                <a:latin typeface="+mj-lt"/>
              </a:rPr>
              <a:t> = 3/2</a:t>
            </a:r>
            <a:r>
              <a:rPr lang="en-US" baseline="30000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)</a:t>
            </a:r>
            <a:endParaRPr lang="ru-RU" dirty="0">
              <a:latin typeface="+mj-lt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44" y="3852739"/>
            <a:ext cx="1657975" cy="71926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07" y="2071678"/>
            <a:ext cx="1388808" cy="70348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1" y="3815113"/>
            <a:ext cx="1610280" cy="694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7770" y="3919985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?</a:t>
            </a:r>
            <a:endParaRPr lang="ru-RU" sz="32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40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lerovlab.jinr.ru/flnr/dimg/FLNR_new_logotype_2012_07_0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4624"/>
            <a:ext cx="2088282" cy="170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6349587" cy="1340768"/>
          </a:xfrm>
        </p:spPr>
        <p:txBody>
          <a:bodyPr/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Accelerators of the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FLNR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u400m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36" y="1784350"/>
            <a:ext cx="2819400" cy="198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u400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2289"/>
            <a:ext cx="2571750" cy="2003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200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328" y="1792288"/>
            <a:ext cx="2895600" cy="19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53136" y="3828991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</a:rPr>
              <a:t>U400M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52203" y="3828991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</a:rPr>
              <a:t>U400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952928" y="3828991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</a:rPr>
              <a:t>U200</a:t>
            </a:r>
          </a:p>
        </p:txBody>
      </p:sp>
      <p:pic>
        <p:nvPicPr>
          <p:cNvPr id="10" name="Picture 9" descr="ic-100new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86" y="4384575"/>
            <a:ext cx="2647950" cy="1763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529161" y="6256784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</a:rPr>
              <a:t>IC-100</a:t>
            </a:r>
          </a:p>
        </p:txBody>
      </p:sp>
      <p:pic>
        <p:nvPicPr>
          <p:cNvPr id="12" name="Picture 11" descr="mt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62" y="4384576"/>
            <a:ext cx="2533650" cy="1763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663787" y="6256784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ru-RU" sz="24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</a:rPr>
              <a:t>MT-25</a:t>
            </a:r>
          </a:p>
        </p:txBody>
      </p:sp>
    </p:spTree>
    <p:extLst>
      <p:ext uri="{BB962C8B-B14F-4D97-AF65-F5344CB8AC3E}">
        <p14:creationId xmlns:p14="http://schemas.microsoft.com/office/powerpoint/2010/main" val="1533048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78098"/>
          </a:xfrm>
        </p:spPr>
        <p:txBody>
          <a:bodyPr/>
          <a:lstStyle/>
          <a:p>
            <a:r>
              <a:rPr lang="en-US" dirty="0" smtClean="0"/>
              <a:t>Transfer reactions (DWBA)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3236983" cy="4846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854" y="6145652"/>
            <a:ext cx="414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+mj-lt"/>
              </a:rPr>
              <a:t>Harakeh</a:t>
            </a:r>
            <a:r>
              <a:rPr lang="en-US" sz="1400" dirty="0" smtClean="0">
                <a:latin typeface="+mj-lt"/>
              </a:rPr>
              <a:t> M.N. et al. </a:t>
            </a:r>
            <a:r>
              <a:rPr lang="en-US" sz="1400" dirty="0" err="1" smtClean="0">
                <a:latin typeface="+mj-lt"/>
              </a:rPr>
              <a:t>Nucl</a:t>
            </a:r>
            <a:r>
              <a:rPr lang="en-US" sz="1400" dirty="0" smtClean="0">
                <a:latin typeface="+mj-lt"/>
              </a:rPr>
              <a:t>. Phys. </a:t>
            </a:r>
            <a:r>
              <a:rPr lang="en-US" sz="1400" b="1" dirty="0" smtClean="0">
                <a:latin typeface="+mj-lt"/>
              </a:rPr>
              <a:t>A344</a:t>
            </a:r>
            <a:r>
              <a:rPr lang="en-US" sz="1400" dirty="0" smtClean="0">
                <a:latin typeface="+mj-lt"/>
              </a:rPr>
              <a:t> (1980) 15</a:t>
            </a:r>
          </a:p>
        </p:txBody>
      </p:sp>
      <p:sp>
        <p:nvSpPr>
          <p:cNvPr id="6" name="Овал 5"/>
          <p:cNvSpPr/>
          <p:nvPr/>
        </p:nvSpPr>
        <p:spPr>
          <a:xfrm>
            <a:off x="331493" y="6257567"/>
            <a:ext cx="108012" cy="10801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196752"/>
            <a:ext cx="3236983" cy="48463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3236983" cy="4846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50847" y="1504164"/>
            <a:ext cx="534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Bound states (entrance and exit channels) are treated within potential model</a:t>
            </a:r>
            <a:endParaRPr lang="ru-RU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4887" y="2122214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</a:t>
            </a:r>
            <a:r>
              <a:rPr lang="en-US" baseline="-25000" dirty="0" smtClean="0"/>
              <a:t>1/2</a:t>
            </a:r>
            <a:r>
              <a:rPr lang="en-US" dirty="0" smtClean="0"/>
              <a:t>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 = –20.58 MeV</a:t>
            </a:r>
            <a:endParaRPr lang="ru-RU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92795" y="2509087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1p</a:t>
            </a:r>
            <a:r>
              <a:rPr lang="en-US" baseline="-25000" dirty="0" smtClean="0"/>
              <a:t>3/2</a:t>
            </a:r>
            <a:r>
              <a:rPr lang="en-US" dirty="0" smtClean="0"/>
              <a:t>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 = –6.81 MeV</a:t>
            </a:r>
            <a:endParaRPr lang="ru-RU" baseline="-250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510" y="2137261"/>
            <a:ext cx="2341947" cy="7578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4456" y="3090081"/>
            <a:ext cx="468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+mj-lt"/>
              </a:rPr>
              <a:t>Optical potential in exit channel demonstrates significantly smaller radius</a:t>
            </a:r>
            <a:endParaRPr lang="ru-RU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0523" y="1130842"/>
            <a:ext cx="46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Q = </a:t>
            </a:r>
            <a:r>
              <a:rPr lang="en-US" dirty="0" smtClean="0">
                <a:solidFill>
                  <a:schemeClr val="tx2"/>
                </a:solidFill>
              </a:rPr>
              <a:t>–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13.77 MeV</a:t>
            </a:r>
            <a:endParaRPr lang="ru-RU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6">
            <a:lum contrast="-20000"/>
          </a:blip>
          <a:srcRect/>
          <a:stretch>
            <a:fillRect/>
          </a:stretch>
        </p:blipFill>
        <p:spPr bwMode="auto">
          <a:xfrm>
            <a:off x="4699009" y="3714752"/>
            <a:ext cx="3730643" cy="271464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8" name="Прямоугольник 17"/>
          <p:cNvSpPr/>
          <p:nvPr/>
        </p:nvSpPr>
        <p:spPr>
          <a:xfrm>
            <a:off x="3571868" y="3732422"/>
            <a:ext cx="2143140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06" y="3732422"/>
            <a:ext cx="2054182" cy="761937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4602835" y="6429396"/>
            <a:ext cx="3826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+mj-lt"/>
              </a:rPr>
              <a:t>W. </a:t>
            </a:r>
            <a:r>
              <a:rPr lang="de-DE" sz="1400" dirty="0" err="1" smtClean="0">
                <a:latin typeface="+mj-lt"/>
              </a:rPr>
              <a:t>Nörtershäuser</a:t>
            </a:r>
            <a:r>
              <a:rPr lang="de-DE" sz="1400" dirty="0" smtClean="0">
                <a:latin typeface="+mj-lt"/>
              </a:rPr>
              <a:t> et al. PRL </a:t>
            </a:r>
            <a:r>
              <a:rPr lang="de-DE" sz="1400" b="1" dirty="0" smtClean="0">
                <a:latin typeface="+mj-lt"/>
              </a:rPr>
              <a:t>102</a:t>
            </a:r>
            <a:r>
              <a:rPr lang="de-DE" sz="1400" dirty="0" smtClean="0">
                <a:latin typeface="+mj-lt"/>
              </a:rPr>
              <a:t> (2009) 062503</a:t>
            </a:r>
            <a:endParaRPr lang="ru-RU" sz="1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982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78098"/>
          </a:xfrm>
        </p:spPr>
        <p:txBody>
          <a:bodyPr/>
          <a:lstStyle/>
          <a:p>
            <a:r>
              <a:rPr lang="en-US" dirty="0" smtClean="0"/>
              <a:t>Transfer reactions (DWBA)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3236983" cy="4846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854" y="6145652"/>
            <a:ext cx="458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+mj-lt"/>
              </a:rPr>
              <a:t>Harakeh</a:t>
            </a:r>
            <a:r>
              <a:rPr lang="en-US" sz="1400" dirty="0" smtClean="0">
                <a:latin typeface="+mj-lt"/>
              </a:rPr>
              <a:t> M.N. et al. </a:t>
            </a:r>
            <a:r>
              <a:rPr lang="en-US" sz="1400" dirty="0" err="1" smtClean="0">
                <a:latin typeface="+mj-lt"/>
              </a:rPr>
              <a:t>Nucl</a:t>
            </a:r>
            <a:r>
              <a:rPr lang="en-US" sz="1400" dirty="0" smtClean="0">
                <a:latin typeface="+mj-lt"/>
              </a:rPr>
              <a:t>. Phys. </a:t>
            </a:r>
            <a:r>
              <a:rPr lang="en-US" sz="1400" b="1" dirty="0" smtClean="0">
                <a:latin typeface="+mj-lt"/>
              </a:rPr>
              <a:t>A344</a:t>
            </a:r>
            <a:r>
              <a:rPr lang="en-US" sz="1400" dirty="0" smtClean="0">
                <a:latin typeface="+mj-lt"/>
              </a:rPr>
              <a:t> (1980) 15</a:t>
            </a:r>
          </a:p>
        </p:txBody>
      </p:sp>
      <p:sp>
        <p:nvSpPr>
          <p:cNvPr id="6" name="Овал 5"/>
          <p:cNvSpPr/>
          <p:nvPr/>
        </p:nvSpPr>
        <p:spPr>
          <a:xfrm>
            <a:off x="331493" y="6257567"/>
            <a:ext cx="108012" cy="10801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196752"/>
            <a:ext cx="3236983" cy="484633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3236983" cy="4846330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503" y="2505986"/>
            <a:ext cx="3889544" cy="302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58" y="1412776"/>
            <a:ext cx="3474433" cy="792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-5400000">
            <a:off x="6274332" y="2368365"/>
            <a:ext cx="503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VII International Symposium on Exotic Nuclei, Kaliningrad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Russia, 2014</a:t>
            </a:r>
            <a:endParaRPr lang="ru-RU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7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78098"/>
          </a:xfrm>
        </p:spPr>
        <p:txBody>
          <a:bodyPr/>
          <a:lstStyle/>
          <a:p>
            <a:r>
              <a:rPr lang="en-US" dirty="0" smtClean="0"/>
              <a:t>Transfer reactions (DWBA)</a:t>
            </a:r>
            <a:endParaRPr lang="ru-RU" dirty="0"/>
          </a:p>
        </p:txBody>
      </p:sp>
      <p:pic>
        <p:nvPicPr>
          <p:cNvPr id="5" name="Рисунок 4" descr="ptransfer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071546"/>
            <a:ext cx="3307087" cy="4910338"/>
          </a:xfrm>
          <a:prstGeom prst="rect">
            <a:avLst/>
          </a:prstGeom>
        </p:spPr>
      </p:pic>
      <p:pic>
        <p:nvPicPr>
          <p:cNvPr id="6" name="Рисунок 5" descr="ptransfe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1071546"/>
            <a:ext cx="3307087" cy="4910338"/>
          </a:xfrm>
          <a:prstGeom prst="rect">
            <a:avLst/>
          </a:prstGeom>
        </p:spPr>
      </p:pic>
      <p:pic>
        <p:nvPicPr>
          <p:cNvPr id="7" name="Рисунок 6" descr="ptransfer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20" y="1071546"/>
            <a:ext cx="3307087" cy="491033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29058" y="1142984"/>
            <a:ext cx="4357718" cy="349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4854" y="6145652"/>
            <a:ext cx="4869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+mj-lt"/>
              </a:rPr>
              <a:t>Harakeh</a:t>
            </a:r>
            <a:r>
              <a:rPr lang="en-US" sz="1400" dirty="0" smtClean="0">
                <a:latin typeface="+mj-lt"/>
              </a:rPr>
              <a:t> M.N. et al. </a:t>
            </a:r>
            <a:r>
              <a:rPr lang="en-US" sz="1400" dirty="0" err="1" smtClean="0">
                <a:latin typeface="+mj-lt"/>
              </a:rPr>
              <a:t>Nucl</a:t>
            </a:r>
            <a:r>
              <a:rPr lang="en-US" sz="1400" dirty="0" smtClean="0">
                <a:latin typeface="+mj-lt"/>
              </a:rPr>
              <a:t>. Phys. </a:t>
            </a:r>
            <a:r>
              <a:rPr lang="en-US" sz="1400" b="1" dirty="0" smtClean="0">
                <a:latin typeface="+mj-lt"/>
              </a:rPr>
              <a:t>A344</a:t>
            </a:r>
            <a:r>
              <a:rPr lang="en-US" sz="1400" dirty="0" smtClean="0">
                <a:latin typeface="+mj-lt"/>
              </a:rPr>
              <a:t> (1980) 15</a:t>
            </a:r>
          </a:p>
        </p:txBody>
      </p:sp>
      <p:sp>
        <p:nvSpPr>
          <p:cNvPr id="10" name="Овал 9"/>
          <p:cNvSpPr/>
          <p:nvPr/>
        </p:nvSpPr>
        <p:spPr>
          <a:xfrm>
            <a:off x="331493" y="6257567"/>
            <a:ext cx="108012" cy="10801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 rot="-5400000">
            <a:off x="6274332" y="2368365"/>
            <a:ext cx="503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VII International Symposium on Exotic Nuclei, Kaliningrad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Russia, 2014</a:t>
            </a:r>
            <a:endParaRPr lang="ru-RU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reactions (DWBA)</a:t>
            </a:r>
            <a:endParaRPr lang="ru-RU" dirty="0"/>
          </a:p>
        </p:txBody>
      </p:sp>
      <p:pic>
        <p:nvPicPr>
          <p:cNvPr id="4" name="Рисунок 3" descr="ptransfer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643050"/>
            <a:ext cx="4143404" cy="4083046"/>
          </a:xfrm>
          <a:prstGeom prst="rect">
            <a:avLst/>
          </a:prstGeom>
        </p:spPr>
      </p:pic>
      <p:pic>
        <p:nvPicPr>
          <p:cNvPr id="5" name="Рисунок 4" descr="ptransfer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643050"/>
            <a:ext cx="4143404" cy="4083046"/>
          </a:xfrm>
          <a:prstGeom prst="rect">
            <a:avLst/>
          </a:prstGeom>
        </p:spPr>
      </p:pic>
      <p:pic>
        <p:nvPicPr>
          <p:cNvPr id="6" name="Рисунок 5" descr="B10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0694" y="4071942"/>
            <a:ext cx="969266" cy="402337"/>
          </a:xfrm>
          <a:prstGeom prst="rect">
            <a:avLst/>
          </a:prstGeom>
        </p:spPr>
      </p:pic>
      <p:pic>
        <p:nvPicPr>
          <p:cNvPr id="7" name="Рисунок 6" descr="B10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4643446"/>
            <a:ext cx="880874" cy="548641"/>
          </a:xfrm>
          <a:prstGeom prst="rect">
            <a:avLst/>
          </a:prstGeom>
        </p:spPr>
      </p:pic>
      <p:cxnSp>
        <p:nvCxnSpPr>
          <p:cNvPr id="9" name="Прямая со стрелкой 8"/>
          <p:cNvCxnSpPr>
            <a:stCxn id="6" idx="1"/>
          </p:cNvCxnSpPr>
          <p:nvPr/>
        </p:nvCxnSpPr>
        <p:spPr>
          <a:xfrm rot="10800000">
            <a:off x="4000496" y="4143381"/>
            <a:ext cx="1500198" cy="1297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6" idx="0"/>
          </p:cNvCxnSpPr>
          <p:nvPr/>
        </p:nvCxnSpPr>
        <p:spPr>
          <a:xfrm rot="5400000" flipH="1" flipV="1">
            <a:off x="5814449" y="3528440"/>
            <a:ext cx="714380" cy="372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7" idx="1"/>
          </p:cNvCxnSpPr>
          <p:nvPr/>
        </p:nvCxnSpPr>
        <p:spPr>
          <a:xfrm rot="10800000">
            <a:off x="3000364" y="4786323"/>
            <a:ext cx="1571636" cy="131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0" name="Рисунок 29" descr="levelA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124" y="1857364"/>
            <a:ext cx="3926187" cy="1714512"/>
          </a:xfrm>
          <a:prstGeom prst="rect">
            <a:avLst/>
          </a:prstGeom>
        </p:spPr>
      </p:pic>
      <p:cxnSp>
        <p:nvCxnSpPr>
          <p:cNvPr id="38" name="Прямая со стрелкой 37"/>
          <p:cNvCxnSpPr>
            <a:stCxn id="7" idx="0"/>
          </p:cNvCxnSpPr>
          <p:nvPr/>
        </p:nvCxnSpPr>
        <p:spPr>
          <a:xfrm rot="5400000" flipH="1" flipV="1">
            <a:off x="4577904" y="3006277"/>
            <a:ext cx="2071702" cy="1202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572264" y="400050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Symbol" pitchFamily="18" charset="2"/>
              </a:rPr>
              <a:t>a </a:t>
            </a:r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+ d + </a:t>
            </a:r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Symbol" pitchFamily="18" charset="2"/>
              </a:rPr>
              <a:t>a</a:t>
            </a:r>
            <a:endParaRPr lang="ru-RU" sz="2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00694" y="4714884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Symbol" pitchFamily="18" charset="2"/>
              </a:rPr>
              <a:t>a </a:t>
            </a:r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+ p + n + </a:t>
            </a:r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Symbol" pitchFamily="18" charset="2"/>
              </a:rPr>
              <a:t>a</a:t>
            </a:r>
            <a:endParaRPr lang="ru-RU" sz="2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-5400000">
            <a:off x="6274332" y="2368365"/>
            <a:ext cx="503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VII International Symposium on Exotic Nuclei, Kaliningrad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Russia, 2014</a:t>
            </a:r>
            <a:endParaRPr lang="ru-RU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9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7620000" cy="928694"/>
          </a:xfrm>
        </p:spPr>
        <p:txBody>
          <a:bodyPr/>
          <a:lstStyle/>
          <a:p>
            <a:r>
              <a:rPr lang="en-US" sz="4400" baseline="30000" dirty="0" smtClean="0"/>
              <a:t>3</a:t>
            </a:r>
            <a:r>
              <a:rPr lang="en-US" sz="4400" dirty="0" smtClean="0"/>
              <a:t>He + </a:t>
            </a:r>
            <a:r>
              <a:rPr lang="en-US" sz="4400" baseline="30000" dirty="0" smtClean="0"/>
              <a:t>9</a:t>
            </a:r>
            <a:r>
              <a:rPr lang="en-US" sz="4400" dirty="0" smtClean="0"/>
              <a:t>Be → </a:t>
            </a:r>
            <a:r>
              <a:rPr lang="en-US" sz="4400" baseline="30000" dirty="0" smtClean="0"/>
              <a:t>6</a:t>
            </a:r>
            <a:r>
              <a:rPr lang="en-US" sz="4400" dirty="0" smtClean="0"/>
              <a:t>Li + </a:t>
            </a:r>
            <a:r>
              <a:rPr lang="en-US" sz="4400" baseline="30000" dirty="0" smtClean="0"/>
              <a:t>6</a:t>
            </a:r>
            <a:r>
              <a:rPr lang="en-US" sz="4400" dirty="0" smtClean="0"/>
              <a:t>Li </a:t>
            </a:r>
            <a:r>
              <a:rPr lang="en-US" sz="2000" dirty="0" smtClean="0"/>
              <a:t>(Q=-1.894 </a:t>
            </a:r>
            <a:r>
              <a:rPr lang="en-US" sz="2000" dirty="0" err="1" smtClean="0"/>
              <a:t>MeV</a:t>
            </a:r>
            <a:r>
              <a:rPr lang="en-US" sz="2000" dirty="0" smtClean="0"/>
              <a:t>)</a:t>
            </a:r>
            <a:endParaRPr lang="ru-RU" sz="4400" dirty="0"/>
          </a:p>
        </p:txBody>
      </p:sp>
      <p:pic>
        <p:nvPicPr>
          <p:cNvPr id="4" name="Рисунок 3" descr="3He9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000108"/>
            <a:ext cx="4794550" cy="3714776"/>
          </a:xfrm>
          <a:prstGeom prst="rect">
            <a:avLst/>
          </a:prstGeom>
        </p:spPr>
      </p:pic>
      <p:pic>
        <p:nvPicPr>
          <p:cNvPr id="5" name="Рисунок 4" descr="6Li6L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1428736"/>
            <a:ext cx="5099559" cy="3865647"/>
          </a:xfrm>
          <a:prstGeom prst="rect">
            <a:avLst/>
          </a:prstGeom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53819"/>
              </p:ext>
            </p:extLst>
          </p:nvPr>
        </p:nvGraphicFramePr>
        <p:xfrm>
          <a:off x="186776" y="5531190"/>
          <a:ext cx="81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  <a:gridCol w="900000"/>
                <a:gridCol w="900000"/>
                <a:gridCol w="900000"/>
                <a:gridCol w="900000"/>
                <a:gridCol w="900000"/>
                <a:gridCol w="900000"/>
                <a:gridCol w="900000"/>
              </a:tblGrid>
              <a:tr h="370840">
                <a:tc>
                  <a:txBody>
                    <a:bodyPr/>
                    <a:lstStyle/>
                    <a:p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MeV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MeV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400" b="0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fm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 + </a:t>
                      </a:r>
                      <a:r>
                        <a:rPr lang="en-US" sz="1800" b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</a:t>
                      </a:r>
                      <a:endParaRPr lang="ru-RU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106.2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20.63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 + </a:t>
                      </a:r>
                      <a:r>
                        <a:rPr lang="en-US" sz="1800" b="1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</a:t>
                      </a:r>
                      <a:endParaRPr lang="ru-RU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81.86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11.72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1.18</a:t>
                      </a:r>
                      <a:endParaRPr lang="ru-RU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-5400000">
            <a:off x="6274332" y="2368365"/>
            <a:ext cx="503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VII International Symposium on Exotic Nuclei, Kaliningrad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Russia, 2014</a:t>
            </a:r>
            <a:endParaRPr lang="ru-RU" sz="1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14282" y="5143512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Optical model potential parameters:</a:t>
            </a:r>
            <a:endParaRPr lang="ru-RU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6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932040" y="1196752"/>
            <a:ext cx="3995936" cy="45078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aseline="30000" dirty="0" smtClean="0"/>
              <a:t>3</a:t>
            </a:r>
            <a:r>
              <a:rPr lang="en-US" sz="2400" dirty="0" smtClean="0"/>
              <a:t>He + </a:t>
            </a:r>
            <a:r>
              <a:rPr lang="en-US" sz="2400" baseline="30000" dirty="0" smtClean="0"/>
              <a:t>9</a:t>
            </a:r>
            <a:r>
              <a:rPr lang="en-US" sz="2400" dirty="0" smtClean="0"/>
              <a:t>Be → 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Li + 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Li </a:t>
            </a:r>
            <a:r>
              <a:rPr lang="en-US" sz="1200" dirty="0" smtClean="0"/>
              <a:t>(Q=-1.9 </a:t>
            </a:r>
            <a:r>
              <a:rPr lang="en-US" sz="1200" dirty="0" err="1" smtClean="0"/>
              <a:t>MeV</a:t>
            </a:r>
            <a:r>
              <a:rPr lang="en-US" sz="1200" dirty="0" smtClean="0"/>
              <a:t>)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03473" y="5786454"/>
            <a:ext cx="875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9</a:t>
            </a:r>
            <a:r>
              <a:rPr lang="en-US" dirty="0" smtClean="0"/>
              <a:t>Be = </a:t>
            </a:r>
            <a:r>
              <a:rPr lang="en-US" baseline="30000" dirty="0" smtClean="0"/>
              <a:t>6</a:t>
            </a:r>
            <a:r>
              <a:rPr lang="en-US" dirty="0" smtClean="0"/>
              <a:t>Li + </a:t>
            </a:r>
            <a:r>
              <a:rPr lang="en-US" baseline="30000" dirty="0" smtClean="0"/>
              <a:t>3</a:t>
            </a:r>
            <a:r>
              <a:rPr lang="en-US" dirty="0" smtClean="0"/>
              <a:t>H, 2p</a:t>
            </a:r>
            <a:r>
              <a:rPr lang="en-US" baseline="-25000" dirty="0" smtClean="0"/>
              <a:t>3/2</a:t>
            </a:r>
            <a:r>
              <a:rPr lang="en-US" dirty="0" smtClean="0"/>
              <a:t>   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=-17.7 MeV,  V</a:t>
            </a:r>
            <a:r>
              <a:rPr lang="en-US" baseline="-25000" dirty="0" smtClean="0"/>
              <a:t>0</a:t>
            </a:r>
            <a:r>
              <a:rPr lang="en-US" dirty="0" smtClean="0"/>
              <a:t>=-142.6 MeV,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V</a:t>
            </a:r>
            <a:r>
              <a:rPr lang="en-US" dirty="0" smtClean="0"/>
              <a:t>=1.05fm,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V</a:t>
            </a:r>
            <a:r>
              <a:rPr lang="en-US" dirty="0" smtClean="0"/>
              <a:t>=0.5fm (Woods-Saxon)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076056" y="1628800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6</a:t>
            </a:r>
            <a:r>
              <a:rPr lang="en-US" dirty="0" smtClean="0"/>
              <a:t>Li = </a:t>
            </a:r>
            <a:r>
              <a:rPr lang="en-US" baseline="30000" dirty="0" smtClean="0"/>
              <a:t>3</a:t>
            </a:r>
            <a:r>
              <a:rPr lang="en-US" dirty="0" smtClean="0"/>
              <a:t>He + </a:t>
            </a:r>
            <a:r>
              <a:rPr lang="en-US" baseline="30000" dirty="0" smtClean="0"/>
              <a:t>3</a:t>
            </a:r>
            <a:r>
              <a:rPr lang="en-US" dirty="0" smtClean="0"/>
              <a:t>H, </a:t>
            </a:r>
          </a:p>
          <a:p>
            <a:r>
              <a:rPr lang="en-US" dirty="0" smtClean="0"/>
              <a:t>2s</a:t>
            </a:r>
            <a:r>
              <a:rPr lang="en-US" baseline="-25000" dirty="0" smtClean="0"/>
              <a:t>1/2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=-15.8 MeV, </a:t>
            </a:r>
          </a:p>
          <a:p>
            <a:r>
              <a:rPr lang="en-US" dirty="0" smtClean="0"/>
              <a:t>Gaussian: </a:t>
            </a:r>
            <a:r>
              <a:rPr lang="en-US" dirty="0"/>
              <a:t>V</a:t>
            </a:r>
            <a:r>
              <a:rPr lang="en-US" baseline="-25000" dirty="0" smtClean="0"/>
              <a:t>0</a:t>
            </a:r>
            <a:r>
              <a:rPr lang="en-US" dirty="0" smtClean="0"/>
              <a:t>=-148.6 MeV,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V</a:t>
            </a:r>
            <a:r>
              <a:rPr lang="en-US" baseline="-25000" dirty="0" smtClean="0"/>
              <a:t> </a:t>
            </a:r>
            <a:r>
              <a:rPr lang="en-US" dirty="0" smtClean="0"/>
              <a:t>= </a:t>
            </a:r>
            <a:r>
              <a:rPr lang="en-US" b="1" dirty="0" smtClean="0"/>
              <a:t>1.245</a:t>
            </a:r>
            <a:r>
              <a:rPr lang="en-US" dirty="0" smtClean="0"/>
              <a:t> </a:t>
            </a:r>
            <a:r>
              <a:rPr lang="en-US" dirty="0" err="1" smtClean="0"/>
              <a:t>fm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0" y="1124744"/>
            <a:ext cx="4638209" cy="4422576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4989329" y="3336032"/>
            <a:ext cx="4032448" cy="407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aseline="30000" smtClean="0"/>
              <a:t>3</a:t>
            </a:r>
            <a:r>
              <a:rPr lang="en-US" sz="2400" smtClean="0"/>
              <a:t>He + </a:t>
            </a:r>
            <a:r>
              <a:rPr lang="en-US" sz="2400" baseline="30000" smtClean="0"/>
              <a:t>9</a:t>
            </a:r>
            <a:r>
              <a:rPr lang="en-US" sz="2400" smtClean="0"/>
              <a:t>Be → </a:t>
            </a:r>
            <a:r>
              <a:rPr lang="en-US" sz="2400" baseline="30000" smtClean="0"/>
              <a:t>6</a:t>
            </a:r>
            <a:r>
              <a:rPr lang="en-US" sz="2400" smtClean="0"/>
              <a:t>Be + </a:t>
            </a:r>
            <a:r>
              <a:rPr lang="en-US" sz="2400" baseline="30000" smtClean="0"/>
              <a:t>6</a:t>
            </a:r>
            <a:r>
              <a:rPr lang="en-US" sz="2400" smtClean="0"/>
              <a:t>He </a:t>
            </a:r>
            <a:r>
              <a:rPr lang="en-US" sz="1100" smtClean="0"/>
              <a:t>(Q=-9.7 MeV)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76056" y="3717032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6</a:t>
            </a:r>
            <a:r>
              <a:rPr lang="en-US" dirty="0" smtClean="0"/>
              <a:t>Be = </a:t>
            </a:r>
            <a:r>
              <a:rPr lang="en-US" baseline="30000" dirty="0" smtClean="0"/>
              <a:t>3</a:t>
            </a:r>
            <a:r>
              <a:rPr lang="en-US" dirty="0" smtClean="0"/>
              <a:t>He + </a:t>
            </a:r>
            <a:r>
              <a:rPr lang="en-US" baseline="30000" dirty="0" smtClean="0"/>
              <a:t>3</a:t>
            </a:r>
            <a:r>
              <a:rPr lang="en-US" dirty="0" smtClean="0"/>
              <a:t>He, </a:t>
            </a:r>
          </a:p>
          <a:p>
            <a:r>
              <a:rPr lang="en-US" dirty="0" smtClean="0"/>
              <a:t>2s</a:t>
            </a:r>
            <a:r>
              <a:rPr lang="en-US" baseline="-25000" dirty="0" smtClean="0"/>
              <a:t>1/2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=-11.5 MeV, </a:t>
            </a:r>
          </a:p>
          <a:p>
            <a:r>
              <a:rPr lang="en-US" dirty="0" smtClean="0"/>
              <a:t>Gaussian: V</a:t>
            </a:r>
            <a:r>
              <a:rPr lang="en-US" baseline="-25000" dirty="0" smtClean="0"/>
              <a:t>0</a:t>
            </a:r>
            <a:r>
              <a:rPr lang="en-US" dirty="0" smtClean="0"/>
              <a:t>=-79.8 MeV,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V</a:t>
            </a:r>
            <a:r>
              <a:rPr lang="en-US" baseline="-25000" dirty="0" smtClean="0"/>
              <a:t> </a:t>
            </a:r>
            <a:r>
              <a:rPr lang="en-US" dirty="0" smtClean="0"/>
              <a:t>= </a:t>
            </a:r>
            <a:r>
              <a:rPr lang="en-US" b="1" dirty="0" smtClean="0"/>
              <a:t>1.900</a:t>
            </a:r>
            <a:r>
              <a:rPr lang="en-US" dirty="0" smtClean="0"/>
              <a:t> </a:t>
            </a:r>
            <a:r>
              <a:rPr lang="en-US" dirty="0" err="1" smtClean="0"/>
              <a:t>fm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03473" y="6084004"/>
            <a:ext cx="869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9</a:t>
            </a:r>
            <a:r>
              <a:rPr lang="en-US" dirty="0" smtClean="0"/>
              <a:t>Be = </a:t>
            </a:r>
            <a:r>
              <a:rPr lang="en-US" baseline="30000" dirty="0" smtClean="0"/>
              <a:t>6</a:t>
            </a:r>
            <a:r>
              <a:rPr lang="en-US" dirty="0" smtClean="0"/>
              <a:t>He + </a:t>
            </a:r>
            <a:r>
              <a:rPr lang="en-US" baseline="30000" dirty="0" smtClean="0"/>
              <a:t>3</a:t>
            </a:r>
            <a:r>
              <a:rPr lang="en-US" dirty="0" smtClean="0"/>
              <a:t>He, 2p</a:t>
            </a:r>
            <a:r>
              <a:rPr lang="en-US" baseline="-25000" dirty="0" smtClean="0"/>
              <a:t>3/2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b</a:t>
            </a:r>
            <a:r>
              <a:rPr lang="en-US" dirty="0" smtClean="0"/>
              <a:t>=-21.2 MeV,  V</a:t>
            </a:r>
            <a:r>
              <a:rPr lang="en-US" baseline="-25000" dirty="0" smtClean="0"/>
              <a:t>0</a:t>
            </a:r>
            <a:r>
              <a:rPr lang="en-US" dirty="0" smtClean="0"/>
              <a:t>=-151.4 MeV,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V</a:t>
            </a:r>
            <a:r>
              <a:rPr lang="en-US" dirty="0" smtClean="0"/>
              <a:t>=1.05fm,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V</a:t>
            </a:r>
            <a:r>
              <a:rPr lang="en-US" dirty="0" smtClean="0"/>
              <a:t>=0.5fm (Woods-Saxon)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7819" y="332656"/>
            <a:ext cx="3115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-100" baseline="30000" dirty="0" smtClean="0">
                <a:solidFill>
                  <a:schemeClr val="tx2"/>
                </a:solidFill>
              </a:rPr>
              <a:t>3</a:t>
            </a:r>
            <a:r>
              <a:rPr lang="en-US" sz="3200" spc="-100" dirty="0" smtClean="0">
                <a:solidFill>
                  <a:schemeClr val="tx2"/>
                </a:solidFill>
              </a:rPr>
              <a:t>He </a:t>
            </a:r>
            <a:r>
              <a:rPr lang="en-US" sz="3200" spc="-100" dirty="0">
                <a:solidFill>
                  <a:schemeClr val="tx2"/>
                </a:solidFill>
              </a:rPr>
              <a:t>and </a:t>
            </a:r>
            <a:r>
              <a:rPr lang="en-US" sz="3200" spc="-100" baseline="30000" dirty="0">
                <a:solidFill>
                  <a:schemeClr val="tx2"/>
                </a:solidFill>
              </a:rPr>
              <a:t>3</a:t>
            </a:r>
            <a:r>
              <a:rPr lang="en-US" sz="3200" spc="-100" dirty="0">
                <a:solidFill>
                  <a:schemeClr val="tx2"/>
                </a:solidFill>
              </a:rPr>
              <a:t>H </a:t>
            </a:r>
            <a:r>
              <a:rPr lang="en-US" sz="3200" spc="-100" dirty="0" smtClean="0">
                <a:solidFill>
                  <a:schemeClr val="tx2"/>
                </a:solidFill>
              </a:rPr>
              <a:t>transfer</a:t>
            </a:r>
            <a:endParaRPr lang="ru-RU" sz="3200" spc="-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2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en-US" sz="4000" dirty="0" smtClean="0"/>
              <a:t>d + </a:t>
            </a:r>
            <a:r>
              <a:rPr lang="en-US" sz="4000" baseline="30000" dirty="0" smtClean="0"/>
              <a:t>9</a:t>
            </a:r>
            <a:r>
              <a:rPr lang="en-US" sz="4000" dirty="0" smtClean="0"/>
              <a:t>Be reactions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13963" y="1077658"/>
            <a:ext cx="839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was performed at K130 Cyclotron facility</a:t>
            </a:r>
            <a:r>
              <a:rPr lang="en-US" dirty="0"/>
              <a:t>, </a:t>
            </a:r>
            <a:r>
              <a:rPr lang="en-US" dirty="0" err="1" smtClean="0"/>
              <a:t>Jyväskylä</a:t>
            </a:r>
            <a:r>
              <a:rPr lang="en-US" dirty="0" smtClean="0"/>
              <a:t> University, Finland (2015)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" y="1484784"/>
            <a:ext cx="8247905" cy="412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7651" y="5780003"/>
            <a:ext cx="416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S.M. </a:t>
            </a:r>
            <a:r>
              <a:rPr lang="en-US" sz="1600" dirty="0" err="1" smtClean="0"/>
              <a:t>Lukyanov</a:t>
            </a:r>
            <a:r>
              <a:rPr lang="en-US" sz="1600" dirty="0" smtClean="0"/>
              <a:t>, A.S. Denikin </a:t>
            </a:r>
            <a:r>
              <a:rPr lang="en-US" sz="1600" i="1" dirty="0" smtClean="0"/>
              <a:t>et al.</a:t>
            </a:r>
            <a:r>
              <a:rPr lang="en-US" sz="1600" dirty="0" smtClean="0"/>
              <a:t>, to be published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721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20080"/>
          </a:xfrm>
        </p:spPr>
        <p:txBody>
          <a:bodyPr/>
          <a:lstStyle/>
          <a:p>
            <a:r>
              <a:rPr lang="en-US" sz="4400" baseline="30000" dirty="0" smtClean="0"/>
              <a:t>5</a:t>
            </a:r>
            <a:r>
              <a:rPr lang="en-US" sz="4400" dirty="0" smtClean="0"/>
              <a:t>He transfer</a:t>
            </a:r>
            <a:endParaRPr lang="ru-RU" sz="4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6" y="1052736"/>
            <a:ext cx="3707002" cy="5296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54" y="3964317"/>
            <a:ext cx="2197243" cy="18867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353" y="1372029"/>
            <a:ext cx="2197244" cy="1884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44332" y="1372029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1 scenario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4332" y="3748390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2 scenario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1740" y="548172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S</a:t>
            </a:r>
            <a:r>
              <a:rPr lang="en-US" b="1" dirty="0" smtClean="0">
                <a:solidFill>
                  <a:srgbClr val="0070C0"/>
                </a:solidFill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Symbol" panose="05050102010706020507" pitchFamily="18" charset="2"/>
              </a:rPr>
              <a:t>a</a:t>
            </a:r>
            <a:r>
              <a:rPr lang="en-US" b="1" dirty="0" smtClean="0">
                <a:solidFill>
                  <a:srgbClr val="0070C0"/>
                </a:solidFill>
              </a:rPr>
              <a:t>+</a:t>
            </a:r>
            <a:r>
              <a:rPr lang="en-US" b="1" baseline="30000" dirty="0" smtClean="0">
                <a:solidFill>
                  <a:srgbClr val="0070C0"/>
                </a:solidFill>
              </a:rPr>
              <a:t>5</a:t>
            </a:r>
            <a:r>
              <a:rPr lang="en-US" b="1" dirty="0" smtClean="0">
                <a:solidFill>
                  <a:srgbClr val="0070C0"/>
                </a:solidFill>
              </a:rPr>
              <a:t>He) ~ 1!</a:t>
            </a:r>
            <a:endParaRPr lang="ru-RU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26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1560" y="476672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Standard theoretical models (OMP, DWBA, CC) provide appropriate description of the experimental data on d and </a:t>
            </a:r>
            <a:r>
              <a:rPr lang="en-US" baseline="30000" dirty="0" smtClean="0"/>
              <a:t>3,4</a:t>
            </a:r>
            <a:r>
              <a:rPr lang="en-US" dirty="0" smtClean="0"/>
              <a:t>He scattering by </a:t>
            </a:r>
            <a:r>
              <a:rPr lang="en-US" baseline="30000" dirty="0" smtClean="0"/>
              <a:t>9</a:t>
            </a:r>
            <a:r>
              <a:rPr lang="en-US" dirty="0" smtClean="0"/>
              <a:t>Be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Unexpected large spectroscopic factors is obtained in the case of cluster transfer reactions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Some channels are not taken into account (</a:t>
            </a:r>
            <a:r>
              <a:rPr lang="en-US" dirty="0" err="1" smtClean="0"/>
              <a:t>evr</a:t>
            </a:r>
            <a:r>
              <a:rPr lang="en-US" dirty="0" smtClean="0"/>
              <a:t>. from compound nucleus)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More sophisticated reaction model is required (few-body approaches)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924944"/>
            <a:ext cx="2736304" cy="23201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4402708"/>
            <a:ext cx="259228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aseline="30000" dirty="0" smtClean="0"/>
              <a:t>9</a:t>
            </a:r>
            <a:r>
              <a:rPr lang="en-US" dirty="0" smtClean="0"/>
              <a:t>Be w.f. (</a:t>
            </a:r>
            <a:r>
              <a:rPr lang="en-US" dirty="0" err="1" smtClean="0"/>
              <a:t>g.s</a:t>
            </a:r>
            <a:r>
              <a:rPr lang="en-US" dirty="0" smtClean="0"/>
              <a:t>. and exc.) from HH or VM methods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2852936"/>
            <a:ext cx="194421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Deuteron w.f. from potential model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229962" y="2714436"/>
            <a:ext cx="342038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Interaction potential – folding potential with densities on the base of calculated </a:t>
            </a:r>
            <a:r>
              <a:rPr lang="en-US" dirty="0" err="1" smtClean="0"/>
              <a:t>w.fs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09582" y="4321797"/>
            <a:ext cx="342038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Transfer amplitude with few-body w.f. in the entrance and exit channels (Monte-Carlo calc.)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8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6491064" cy="1268760"/>
          </a:xfrm>
        </p:spPr>
        <p:txBody>
          <a:bodyPr/>
          <a:lstStyle/>
          <a:p>
            <a:r>
              <a:rPr lang="en-US" b="1" dirty="0" smtClean="0"/>
              <a:t>Experimental setups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  <a:hlinkClick r:id="rId3" tooltip="more"/>
              </a:rPr>
              <a:t>GaLS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Gas Cell Based Laser Ionization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Setup.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4" tooltip="more"/>
              </a:rPr>
              <a:t>ACCULINNA-II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hlinkClick r:id="rId5" tooltip="more"/>
              </a:rPr>
              <a:t>ACCULINNA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– separators are designed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 separation of the productive target secondary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beams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6" tooltip="more"/>
              </a:rPr>
              <a:t>COMBAS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wide-aperture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kinematic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separator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7" tooltip="more"/>
              </a:rPr>
              <a:t>CORSET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spectrometer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 designed for determination of extreme conditions for atomic nuclei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existence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8" tooltip="more"/>
              </a:rPr>
              <a:t>miniFOBOS-2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 combination of the double-arm time-of-flight - energy spectrometer assembled of standard modules of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9" tooltip="FOBOS"/>
              </a:rPr>
              <a:t>FOBOS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4π spectrometer and a neutron bell of 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 counters.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hlinkClick r:id="rId10" tooltip="more"/>
              </a:rPr>
              <a:t>GFRS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Dubna gas-filled separator of recoil nuclei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 of the FLNR basic research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setups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11" tooltip="more"/>
              </a:rPr>
              <a:t>MASHA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 and analyzer is designed for separation and measurement of nuclear and molecular mass.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12" tooltip="more"/>
              </a:rPr>
              <a:t>MSP-144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magnetic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analyser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is able to separate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scattered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beam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13" tooltip="more"/>
              </a:rPr>
              <a:t>MULTI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 The first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multimodule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setup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for studying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 of nuclear reactions such as transfer reaction, elastic scattering, fusion-fission reactions, fragmentation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reactions.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hlinkClick r:id="rId14" tooltip="more"/>
              </a:rPr>
              <a:t>VASSILISSA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electrostatic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is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the FLNR's basic setups for synthesis of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superheavy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elements. 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2" descr="http://flerovlab.jinr.ru/flnr/dimg/FLNR_new_logotype_2012_07_04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4624"/>
            <a:ext cx="2088282" cy="170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0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6" name="Group 4"/>
          <p:cNvGrpSpPr>
            <a:grpSpLocks/>
          </p:cNvGrpSpPr>
          <p:nvPr/>
        </p:nvGrpSpPr>
        <p:grpSpPr bwMode="auto">
          <a:xfrm>
            <a:off x="1525588" y="1709738"/>
            <a:ext cx="6972300" cy="3176587"/>
            <a:chOff x="961" y="1077"/>
            <a:chExt cx="4392" cy="2001"/>
          </a:xfrm>
        </p:grpSpPr>
        <p:pic>
          <p:nvPicPr>
            <p:cNvPr id="108547" name="Picture 5" descr="All FlerovLab_bas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" y="1077"/>
              <a:ext cx="4392" cy="2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48" name="Picture 6" descr="All FlerovLab_accelerato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" y="1077"/>
              <a:ext cx="4392" cy="2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49" name="Text Box 7"/>
            <p:cNvSpPr txBox="1">
              <a:spLocks noChangeArrowheads="1"/>
            </p:cNvSpPr>
            <p:nvPr/>
          </p:nvSpPr>
          <p:spPr bwMode="auto">
            <a:xfrm>
              <a:off x="3840" y="2593"/>
              <a:ext cx="56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600"/>
                <a:t>U400M</a:t>
              </a:r>
            </a:p>
          </p:txBody>
        </p:sp>
        <p:sp>
          <p:nvSpPr>
            <p:cNvPr id="108550" name="Text Box 8"/>
            <p:cNvSpPr txBox="1">
              <a:spLocks noChangeArrowheads="1"/>
            </p:cNvSpPr>
            <p:nvPr/>
          </p:nvSpPr>
          <p:spPr bwMode="auto">
            <a:xfrm>
              <a:off x="1737" y="2474"/>
              <a:ext cx="54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600"/>
                <a:t>U400</a:t>
              </a:r>
              <a:r>
                <a:rPr lang="en-US" altLang="ru-RU" sz="1600">
                  <a:solidFill>
                    <a:srgbClr val="FF3300"/>
                  </a:solidFill>
                </a:rPr>
                <a:t>R</a:t>
              </a:r>
            </a:p>
          </p:txBody>
        </p:sp>
        <p:sp>
          <p:nvSpPr>
            <p:cNvPr id="108551" name="Text Box 9"/>
            <p:cNvSpPr txBox="1">
              <a:spLocks noChangeArrowheads="1"/>
            </p:cNvSpPr>
            <p:nvPr/>
          </p:nvSpPr>
          <p:spPr bwMode="auto">
            <a:xfrm>
              <a:off x="2480" y="1958"/>
              <a:ext cx="48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400"/>
                <a:t>DRIBs</a:t>
              </a:r>
            </a:p>
          </p:txBody>
        </p:sp>
        <p:sp>
          <p:nvSpPr>
            <p:cNvPr id="108552" name="Text Box 10"/>
            <p:cNvSpPr txBox="1">
              <a:spLocks noChangeArrowheads="1"/>
            </p:cNvSpPr>
            <p:nvPr/>
          </p:nvSpPr>
          <p:spPr bwMode="auto">
            <a:xfrm>
              <a:off x="3045" y="2395"/>
              <a:ext cx="48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600"/>
                <a:t>MT25</a:t>
              </a:r>
            </a:p>
          </p:txBody>
        </p:sp>
        <p:sp>
          <p:nvSpPr>
            <p:cNvPr id="108553" name="Text Box 11"/>
            <p:cNvSpPr txBox="1">
              <a:spLocks noChangeArrowheads="1"/>
            </p:cNvSpPr>
            <p:nvPr/>
          </p:nvSpPr>
          <p:spPr bwMode="auto">
            <a:xfrm>
              <a:off x="3873" y="1085"/>
              <a:ext cx="4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600"/>
                <a:t>U200</a:t>
              </a:r>
            </a:p>
          </p:txBody>
        </p:sp>
        <p:sp>
          <p:nvSpPr>
            <p:cNvPr id="108554" name="Text Box 12"/>
            <p:cNvSpPr txBox="1">
              <a:spLocks noChangeArrowheads="1"/>
            </p:cNvSpPr>
            <p:nvPr/>
          </p:nvSpPr>
          <p:spPr bwMode="auto">
            <a:xfrm>
              <a:off x="4438" y="1601"/>
              <a:ext cx="48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600"/>
                <a:t>IC100</a:t>
              </a:r>
            </a:p>
          </p:txBody>
        </p:sp>
      </p:grpSp>
      <p:sp>
        <p:nvSpPr>
          <p:cNvPr id="108555" name="Text Box 31"/>
          <p:cNvSpPr txBox="1">
            <a:spLocks noChangeArrowheads="1"/>
          </p:cNvSpPr>
          <p:nvPr/>
        </p:nvSpPr>
        <p:spPr bwMode="auto">
          <a:xfrm>
            <a:off x="1008063" y="306388"/>
            <a:ext cx="76104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ru-RU" sz="2800" b="1">
                <a:latin typeface="Times New Roman" pitchFamily="18" charset="0"/>
              </a:rPr>
              <a:t>FLNR </a:t>
            </a:r>
            <a:r>
              <a:rPr lang="ru-RU" altLang="ru-RU" sz="2800" b="1">
                <a:latin typeface="Times New Roman" pitchFamily="18" charset="0"/>
              </a:rPr>
              <a:t>– 201</a:t>
            </a:r>
            <a:r>
              <a:rPr lang="en-US" altLang="ru-RU" sz="2800" b="1">
                <a:latin typeface="Times New Roman" pitchFamily="18" charset="0"/>
              </a:rPr>
              <a:t>7(18)</a:t>
            </a:r>
          </a:p>
        </p:txBody>
      </p:sp>
      <p:sp>
        <p:nvSpPr>
          <p:cNvPr id="108556" name="Line 34"/>
          <p:cNvSpPr>
            <a:spLocks noChangeShapeType="1"/>
          </p:cNvSpPr>
          <p:nvPr/>
        </p:nvSpPr>
        <p:spPr bwMode="auto">
          <a:xfrm flipH="1">
            <a:off x="1295400" y="5534025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8557" name="Text Box 35"/>
          <p:cNvSpPr txBox="1">
            <a:spLocks noChangeArrowheads="1"/>
          </p:cNvSpPr>
          <p:nvPr/>
        </p:nvSpPr>
        <p:spPr bwMode="auto">
          <a:xfrm>
            <a:off x="1271588" y="5218113"/>
            <a:ext cx="15875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Nuclear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Physics</a:t>
            </a:r>
          </a:p>
        </p:txBody>
      </p:sp>
      <p:sp>
        <p:nvSpPr>
          <p:cNvPr id="108558" name="Text Box 38"/>
          <p:cNvSpPr txBox="1">
            <a:spLocks noChangeArrowheads="1"/>
          </p:cNvSpPr>
          <p:nvPr/>
        </p:nvSpPr>
        <p:spPr bwMode="auto">
          <a:xfrm>
            <a:off x="695325" y="1474788"/>
            <a:ext cx="1711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SHE factory</a:t>
            </a:r>
          </a:p>
        </p:txBody>
      </p:sp>
      <p:grpSp>
        <p:nvGrpSpPr>
          <p:cNvPr id="389165" name="Group 45"/>
          <p:cNvGrpSpPr>
            <a:grpSpLocks/>
          </p:cNvGrpSpPr>
          <p:nvPr/>
        </p:nvGrpSpPr>
        <p:grpSpPr bwMode="auto">
          <a:xfrm>
            <a:off x="2257425" y="1489075"/>
            <a:ext cx="3087688" cy="2441575"/>
            <a:chOff x="1422" y="938"/>
            <a:chExt cx="1945" cy="1538"/>
          </a:xfrm>
        </p:grpSpPr>
        <p:sp>
          <p:nvSpPr>
            <p:cNvPr id="108560" name="Text Box 22"/>
            <p:cNvSpPr txBox="1">
              <a:spLocks noChangeArrowheads="1"/>
            </p:cNvSpPr>
            <p:nvPr/>
          </p:nvSpPr>
          <p:spPr bwMode="auto">
            <a:xfrm>
              <a:off x="1422" y="938"/>
              <a:ext cx="194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800"/>
                <a:t>U400</a:t>
              </a:r>
              <a:r>
                <a:rPr lang="en-US" altLang="ru-RU" sz="1800">
                  <a:solidFill>
                    <a:srgbClr val="FF3300"/>
                  </a:solidFill>
                </a:rPr>
                <a:t>R </a:t>
              </a:r>
              <a:r>
                <a:rPr lang="en-US" altLang="ru-RU" sz="1800"/>
                <a:t>Accelerator Complex</a:t>
              </a:r>
            </a:p>
          </p:txBody>
        </p:sp>
        <p:pic>
          <p:nvPicPr>
            <p:cNvPr id="108561" name="Picture 23" descr="All FlerovLab_131 Build_last_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6" y="1194"/>
              <a:ext cx="1145" cy="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62" name="Text Box 24"/>
            <p:cNvSpPr txBox="1">
              <a:spLocks noChangeArrowheads="1"/>
            </p:cNvSpPr>
            <p:nvPr/>
          </p:nvSpPr>
          <p:spPr bwMode="auto">
            <a:xfrm>
              <a:off x="2124" y="1205"/>
              <a:ext cx="80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3300"/>
                  </a:solidFill>
                </a:rPr>
                <a:t>2022</a:t>
              </a:r>
              <a:endParaRPr lang="en-US" altLang="ru-RU" sz="1800" b="1">
                <a:solidFill>
                  <a:srgbClr val="FF3300"/>
                </a:solidFill>
              </a:endParaRPr>
            </a:p>
          </p:txBody>
        </p:sp>
        <p:sp>
          <p:nvSpPr>
            <p:cNvPr id="108563" name="Text Box 43"/>
            <p:cNvSpPr txBox="1">
              <a:spLocks noChangeArrowheads="1"/>
            </p:cNvSpPr>
            <p:nvPr/>
          </p:nvSpPr>
          <p:spPr bwMode="auto">
            <a:xfrm>
              <a:off x="1458" y="1216"/>
              <a:ext cx="77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ru-RU" sz="1400"/>
                <a:t>1500m</a:t>
              </a:r>
              <a:r>
                <a:rPr lang="en-US" altLang="ru-RU" sz="1400" baseline="30000"/>
                <a:t>2</a:t>
              </a:r>
            </a:p>
          </p:txBody>
        </p:sp>
      </p:grpSp>
      <p:sp>
        <p:nvSpPr>
          <p:cNvPr id="108564" name="Text Box 46"/>
          <p:cNvSpPr txBox="1">
            <a:spLocks noChangeArrowheads="1"/>
          </p:cNvSpPr>
          <p:nvPr/>
        </p:nvSpPr>
        <p:spPr bwMode="auto">
          <a:xfrm>
            <a:off x="6096000" y="4116388"/>
            <a:ext cx="2455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ru-RU" sz="1600"/>
              <a:t>U400M</a:t>
            </a:r>
            <a:r>
              <a:rPr lang="en-US" altLang="ru-RU" sz="1600" b="1">
                <a:solidFill>
                  <a:srgbClr val="FF3300"/>
                </a:solidFill>
              </a:rPr>
              <a:t>+DECRIS-SC</a:t>
            </a:r>
          </a:p>
        </p:txBody>
      </p:sp>
      <p:grpSp>
        <p:nvGrpSpPr>
          <p:cNvPr id="108565" name="Group 50"/>
          <p:cNvGrpSpPr>
            <a:grpSpLocks/>
          </p:cNvGrpSpPr>
          <p:nvPr/>
        </p:nvGrpSpPr>
        <p:grpSpPr bwMode="auto">
          <a:xfrm>
            <a:off x="7375525" y="2601913"/>
            <a:ext cx="1654175" cy="1066800"/>
            <a:chOff x="4646" y="1639"/>
            <a:chExt cx="1042" cy="672"/>
          </a:xfrm>
        </p:grpSpPr>
        <p:pic>
          <p:nvPicPr>
            <p:cNvPr id="108566" name="Picture 51" descr="All FlerovLab_NanoLab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" y="1922"/>
              <a:ext cx="1027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567" name="Text Box 52"/>
            <p:cNvSpPr txBox="1">
              <a:spLocks noChangeArrowheads="1"/>
            </p:cNvSpPr>
            <p:nvPr/>
          </p:nvSpPr>
          <p:spPr bwMode="auto">
            <a:xfrm>
              <a:off x="5072" y="1897"/>
              <a:ext cx="5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ru-RU" altLang="ru-RU" sz="1800" b="1">
                  <a:solidFill>
                    <a:srgbClr val="FF3300"/>
                  </a:solidFill>
                </a:rPr>
                <a:t>201</a:t>
              </a:r>
              <a:r>
                <a:rPr lang="en-US" altLang="ru-RU" sz="1800" b="1">
                  <a:solidFill>
                    <a:srgbClr val="FF3300"/>
                  </a:solidFill>
                </a:rPr>
                <a:t>4</a:t>
              </a:r>
            </a:p>
          </p:txBody>
        </p:sp>
        <p:sp>
          <p:nvSpPr>
            <p:cNvPr id="108568" name="Text Box 53"/>
            <p:cNvSpPr txBox="1">
              <a:spLocks noChangeArrowheads="1"/>
            </p:cNvSpPr>
            <p:nvPr/>
          </p:nvSpPr>
          <p:spPr bwMode="auto">
            <a:xfrm>
              <a:off x="4897" y="1639"/>
              <a:ext cx="7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800">
                  <a:latin typeface="Times New Roman" pitchFamily="18" charset="0"/>
                </a:rPr>
                <a:t>NanoLab</a:t>
              </a:r>
            </a:p>
          </p:txBody>
        </p:sp>
        <p:sp>
          <p:nvSpPr>
            <p:cNvPr id="108569" name="Text Box 54"/>
            <p:cNvSpPr txBox="1">
              <a:spLocks noChangeArrowheads="1"/>
            </p:cNvSpPr>
            <p:nvPr/>
          </p:nvSpPr>
          <p:spPr bwMode="auto">
            <a:xfrm>
              <a:off x="4946" y="2053"/>
              <a:ext cx="7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ru-RU" sz="1400"/>
                <a:t>1500m</a:t>
              </a:r>
              <a:r>
                <a:rPr lang="en-US" altLang="ru-RU" sz="1400" baseline="30000"/>
                <a:t>2</a:t>
              </a:r>
            </a:p>
          </p:txBody>
        </p:sp>
      </p:grpSp>
      <p:sp>
        <p:nvSpPr>
          <p:cNvPr id="108570" name="Line 30"/>
          <p:cNvSpPr>
            <a:spLocks noChangeShapeType="1"/>
          </p:cNvSpPr>
          <p:nvPr/>
        </p:nvSpPr>
        <p:spPr bwMode="auto">
          <a:xfrm>
            <a:off x="6915150" y="2819400"/>
            <a:ext cx="1085850" cy="4953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8571" name="Line 33"/>
          <p:cNvSpPr>
            <a:spLocks noChangeShapeType="1"/>
          </p:cNvSpPr>
          <p:nvPr/>
        </p:nvSpPr>
        <p:spPr bwMode="auto">
          <a:xfrm flipV="1">
            <a:off x="2371725" y="3248025"/>
            <a:ext cx="600075" cy="22860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08572" name="Picture 55" descr="All FlerovLab_DC280_new_with_build_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866900"/>
            <a:ext cx="21844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73" name="Text Box 57"/>
          <p:cNvSpPr txBox="1">
            <a:spLocks noChangeArrowheads="1"/>
          </p:cNvSpPr>
          <p:nvPr/>
        </p:nvSpPr>
        <p:spPr bwMode="auto">
          <a:xfrm>
            <a:off x="1117600" y="2405063"/>
            <a:ext cx="1231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 sz="1400"/>
              <a:t>1000m</a:t>
            </a:r>
            <a:r>
              <a:rPr lang="en-US" altLang="ru-RU" sz="1400" baseline="30000"/>
              <a:t>2</a:t>
            </a:r>
          </a:p>
        </p:txBody>
      </p:sp>
      <p:pic>
        <p:nvPicPr>
          <p:cNvPr id="108574" name="Picture 59" descr="All FlerovLab_DC280_new_with_accel_gif_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8" y="2606675"/>
            <a:ext cx="11049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75" name="Line 62"/>
          <p:cNvSpPr>
            <a:spLocks noChangeShapeType="1"/>
          </p:cNvSpPr>
          <p:nvPr/>
        </p:nvSpPr>
        <p:spPr bwMode="auto">
          <a:xfrm flipV="1">
            <a:off x="806450" y="3211513"/>
            <a:ext cx="185738" cy="112871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8576" name="Text Box 63"/>
          <p:cNvSpPr txBox="1">
            <a:spLocks noChangeArrowheads="1"/>
          </p:cNvSpPr>
          <p:nvPr/>
        </p:nvSpPr>
        <p:spPr bwMode="auto">
          <a:xfrm>
            <a:off x="1223963" y="3403600"/>
            <a:ext cx="892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b="1">
                <a:solidFill>
                  <a:srgbClr val="FF3300"/>
                </a:solidFill>
              </a:rPr>
              <a:t>2017</a:t>
            </a:r>
            <a:endParaRPr lang="en-US" altLang="ru-RU" sz="1800" b="1">
              <a:solidFill>
                <a:srgbClr val="FF3300"/>
              </a:solidFill>
            </a:endParaRPr>
          </a:p>
        </p:txBody>
      </p:sp>
      <p:sp>
        <p:nvSpPr>
          <p:cNvPr id="108577" name="Line 67"/>
          <p:cNvSpPr>
            <a:spLocks noChangeShapeType="1"/>
          </p:cNvSpPr>
          <p:nvPr/>
        </p:nvSpPr>
        <p:spPr bwMode="auto">
          <a:xfrm flipV="1">
            <a:off x="5530850" y="3863975"/>
            <a:ext cx="781050" cy="16668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8578" name="Line 69"/>
          <p:cNvSpPr>
            <a:spLocks noChangeShapeType="1"/>
          </p:cNvSpPr>
          <p:nvPr/>
        </p:nvSpPr>
        <p:spPr bwMode="auto">
          <a:xfrm>
            <a:off x="4240213" y="5530850"/>
            <a:ext cx="1289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08579" name="Text Box 70"/>
          <p:cNvSpPr txBox="1">
            <a:spLocks noChangeArrowheads="1"/>
          </p:cNvSpPr>
          <p:nvPr/>
        </p:nvSpPr>
        <p:spPr bwMode="auto">
          <a:xfrm>
            <a:off x="4192588" y="5218113"/>
            <a:ext cx="2936875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/>
              <a:t>Exotic Nuclei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/>
              <a:t>E </a:t>
            </a:r>
            <a:r>
              <a:rPr lang="en-US" altLang="ru-RU" sz="1600">
                <a:cs typeface="Arial" pitchFamily="34" charset="0"/>
              </a:rPr>
              <a:t>=</a:t>
            </a:r>
            <a:r>
              <a:rPr lang="en-US" altLang="ru-RU" sz="1600"/>
              <a:t> 30 </a:t>
            </a:r>
            <a:r>
              <a:rPr lang="en-US" altLang="ru-RU" sz="1600">
                <a:cs typeface="Arial" pitchFamily="34" charset="0"/>
              </a:rPr>
              <a:t>÷ </a:t>
            </a:r>
            <a:r>
              <a:rPr lang="en-US" altLang="ru-RU" sz="1600"/>
              <a:t>60</a:t>
            </a:r>
            <a:r>
              <a:rPr lang="ru-RU" altLang="ru-RU" sz="1600"/>
              <a:t> </a:t>
            </a:r>
            <a:r>
              <a:rPr lang="en-US" altLang="ru-RU" sz="1600"/>
              <a:t>MeV/n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600"/>
              <a:t>A &lt; 60</a:t>
            </a:r>
          </a:p>
        </p:txBody>
      </p:sp>
      <p:sp>
        <p:nvSpPr>
          <p:cNvPr id="108580" name="Text Box 72"/>
          <p:cNvSpPr txBox="1">
            <a:spLocks noChangeArrowheads="1"/>
          </p:cNvSpPr>
          <p:nvPr/>
        </p:nvSpPr>
        <p:spPr bwMode="auto">
          <a:xfrm>
            <a:off x="133350" y="4360863"/>
            <a:ext cx="17113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1800"/>
              <a:t>SHE experiments</a:t>
            </a:r>
          </a:p>
        </p:txBody>
      </p:sp>
    </p:spTree>
    <p:extLst>
      <p:ext uri="{BB962C8B-B14F-4D97-AF65-F5344CB8AC3E}">
        <p14:creationId xmlns:p14="http://schemas.microsoft.com/office/powerpoint/2010/main" val="31810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8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2"/>
          <p:cNvSpPr txBox="1">
            <a:spLocks noChangeArrowheads="1"/>
          </p:cNvSpPr>
          <p:nvPr/>
        </p:nvSpPr>
        <p:spPr bwMode="auto">
          <a:xfrm>
            <a:off x="3995738" y="115888"/>
            <a:ext cx="5076825" cy="9461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kumimoji="1"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U400R CYCLOTRON</a:t>
            </a:r>
          </a:p>
          <a:p>
            <a:pPr eaLnBrk="0" hangingPunct="0">
              <a:defRPr/>
            </a:pPr>
            <a:r>
              <a:rPr kumimoji="1"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Arial" charset="0"/>
              </a:rPr>
              <a:t>stand-alone &amp; post-accelerator</a:t>
            </a:r>
          </a:p>
        </p:txBody>
      </p:sp>
      <p:graphicFrame>
        <p:nvGraphicFramePr>
          <p:cNvPr id="247873" name="Group 65"/>
          <p:cNvGraphicFramePr>
            <a:graphicFrameLocks noGrp="1"/>
          </p:cNvGraphicFramePr>
          <p:nvPr/>
        </p:nvGraphicFramePr>
        <p:xfrm>
          <a:off x="4832350" y="1425575"/>
          <a:ext cx="3913188" cy="5126041"/>
        </p:xfrm>
        <a:graphic>
          <a:graphicData uri="http://schemas.openxmlformats.org/drawingml/2006/table">
            <a:tbl>
              <a:tblPr/>
              <a:tblGrid>
                <a:gridCol w="1112838"/>
                <a:gridCol w="1384300"/>
                <a:gridCol w="1416050"/>
              </a:tblGrid>
              <a:tr h="60959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U400R (</a:t>
                      </a:r>
                      <a:r>
                        <a:rPr kumimoji="0" lang="en-US" sz="17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after modernization</a:t>
                      </a: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22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Ion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Ion energy</a:t>
                      </a:r>
                      <a:endParaRPr kumimoji="0" lang="ru-RU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[MeV/A]</a:t>
                      </a: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 intensity</a:t>
                      </a: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2.8 </a:t>
                      </a: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  <a:sym typeface="Symbol" pitchFamily="18" charset="2"/>
                        </a:rPr>
                        <a:t></a:t>
                      </a: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14</a:t>
                      </a: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1.6 </a:t>
                      </a:r>
                      <a:r>
                        <a:rPr kumimoji="0" lang="ru-RU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  <a:sym typeface="Symbol" pitchFamily="18" charset="2"/>
                        </a:rPr>
                        <a:t></a:t>
                      </a: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8</a:t>
                      </a: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kumimoji="0" lang="en-GB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2-17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6,4 -27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1-5,1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1,6-11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1.5×10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50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4,1-21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58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1,2-7,5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84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Kr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0,8-3,5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132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Xe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0,8-3,5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3×10</a:t>
                      </a:r>
                      <a:r>
                        <a:rPr kumimoji="0" lang="en-GB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kumimoji="0" lang="en-GB" sz="1700" b="1" i="0" u="none" strike="noStrike" cap="none" normalizeH="0" baseline="3000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238</a:t>
                      </a: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1,5- 8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5×10</a:t>
                      </a:r>
                      <a:r>
                        <a:rPr kumimoji="0" lang="en-GB" sz="17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5" marR="91445" marT="45724" marB="4572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D9F1"/>
                    </a:solidFill>
                  </a:tcPr>
                </a:tc>
              </a:tr>
            </a:tbl>
          </a:graphicData>
        </a:graphic>
      </p:graphicFrame>
      <p:sp>
        <p:nvSpPr>
          <p:cNvPr id="54330" name="TextBox 1"/>
          <p:cNvSpPr txBox="1">
            <a:spLocks noChangeArrowheads="1"/>
          </p:cNvSpPr>
          <p:nvPr/>
        </p:nvSpPr>
        <p:spPr bwMode="auto">
          <a:xfrm>
            <a:off x="490538" y="4076700"/>
            <a:ext cx="3927475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kumimoji="1" lang="en-US" altLang="ru-RU" sz="2000" b="1">
                <a:solidFill>
                  <a:srgbClr val="002060"/>
                </a:solidFill>
                <a:latin typeface="Times New Roman" pitchFamily="18" charset="0"/>
              </a:rPr>
              <a:t>Main tasks: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Fusion-fission, Quasi-fission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Nuclear spectroscopy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New heavy isotopes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Multi nucleon transfer reactions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Sub-barrier fusion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Reactions with exotic nuclei</a:t>
            </a:r>
          </a:p>
          <a:p>
            <a:pPr algn="l">
              <a:buClr>
                <a:schemeClr val="tx2"/>
              </a:buClr>
              <a:buFontTx/>
              <a:buChar char="•"/>
            </a:pPr>
            <a:r>
              <a:rPr kumimoji="1" lang="en-US" altLang="ru-RU" sz="2000" b="1" i="1">
                <a:solidFill>
                  <a:srgbClr val="002060"/>
                </a:solidFill>
                <a:latin typeface="Times New Roman" pitchFamily="18" charset="0"/>
                <a:cs typeface="Arial" pitchFamily="34" charset="0"/>
              </a:rPr>
              <a:t>Structure of light exotic nuclei</a:t>
            </a:r>
          </a:p>
        </p:txBody>
      </p:sp>
      <p:pic>
        <p:nvPicPr>
          <p:cNvPr id="54331" name="Picture 5" descr="u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15888"/>
            <a:ext cx="3289300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429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28600" y="152400"/>
            <a:ext cx="8686800" cy="612775"/>
          </a:xfrm>
        </p:spPr>
        <p:txBody>
          <a:bodyPr lIns="36000" rIns="36000" anchor="t" anchorCtr="1"/>
          <a:lstStyle/>
          <a:p>
            <a:pPr eaLnBrk="1" hangingPunct="1">
              <a:spcBef>
                <a:spcPct val="50000"/>
              </a:spcBef>
            </a:pPr>
            <a:r>
              <a:rPr lang="en-US" altLang="ru-RU" sz="3200" b="1" smtClean="0">
                <a:solidFill>
                  <a:srgbClr val="C00000"/>
                </a:solidFill>
                <a:latin typeface="Times New Roman" pitchFamily="18" charset="0"/>
                <a:ea typeface="Gungsuh"/>
                <a:cs typeface="Times New Roman" pitchFamily="18" charset="0"/>
              </a:rPr>
              <a:t>DC280-cyclotron – stand-alone SHE-factory</a:t>
            </a:r>
          </a:p>
        </p:txBody>
      </p:sp>
      <p:sp>
        <p:nvSpPr>
          <p:cNvPr id="104451" name="Объект 2"/>
          <p:cNvSpPr>
            <a:spLocks noGrp="1"/>
          </p:cNvSpPr>
          <p:nvPr>
            <p:ph idx="4294967295"/>
          </p:nvPr>
        </p:nvSpPr>
        <p:spPr>
          <a:xfrm>
            <a:off x="138113" y="4473575"/>
            <a:ext cx="4594225" cy="1854200"/>
          </a:xfrm>
        </p:spPr>
        <p:txBody>
          <a:bodyPr anchorCtr="1"/>
          <a:lstStyle/>
          <a:p>
            <a:pPr>
              <a:buClr>
                <a:srgbClr val="FF3300"/>
              </a:buClr>
              <a:buFont typeface="Wingdings" pitchFamily="2" charset="2"/>
              <a:buChar char="Ø"/>
            </a:pPr>
            <a:r>
              <a:rPr lang="en-US" altLang="ru-RU" sz="21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Synthesis and study of properties of superheavy elements.</a:t>
            </a:r>
          </a:p>
          <a:p>
            <a:pPr>
              <a:buClr>
                <a:srgbClr val="FF3300"/>
              </a:buClr>
              <a:buFont typeface="Wingdings" pitchFamily="2" charset="2"/>
              <a:buChar char="Ø"/>
            </a:pPr>
            <a:r>
              <a:rPr lang="en-US" altLang="ru-RU" sz="21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Search for new reactions for SHE-synthesis.</a:t>
            </a:r>
          </a:p>
          <a:p>
            <a:pPr>
              <a:buClr>
                <a:srgbClr val="FF3300"/>
              </a:buClr>
              <a:buFont typeface="Wingdings" pitchFamily="2" charset="2"/>
              <a:buChar char="Ø"/>
            </a:pPr>
            <a:r>
              <a:rPr lang="en-US" altLang="ru-RU" sz="2100" b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Chemistry of new elements.</a:t>
            </a:r>
          </a:p>
        </p:txBody>
      </p:sp>
      <p:graphicFrame>
        <p:nvGraphicFramePr>
          <p:cNvPr id="249914" name="Group 58"/>
          <p:cNvGraphicFramePr>
            <a:graphicFrameLocks noGrp="1"/>
          </p:cNvGraphicFramePr>
          <p:nvPr/>
        </p:nvGraphicFramePr>
        <p:xfrm>
          <a:off x="5435600" y="989013"/>
          <a:ext cx="3313113" cy="4633917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878125"/>
                <a:gridCol w="1151567"/>
                <a:gridCol w="1283421"/>
              </a:tblGrid>
              <a:tr h="609748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DC280 (expected)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E=4÷8 MeV/A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8686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energy</a:t>
                      </a:r>
                      <a:endParaRPr kumimoji="0" lang="ru-RU" sz="1700" b="1" u="none" strike="noStrike" cap="none" normalizeH="0" baseline="0" dirty="0" smtClean="0">
                        <a:ln>
                          <a:noFill/>
                        </a:ln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en-US" sz="17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MeV</a:t>
                      </a: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/A]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 intensity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en-US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</a:t>
                      </a:r>
                      <a:endParaRPr kumimoji="0" lang="en-US" sz="17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GB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GB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0,6-1,2×10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Xe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  <a:tr h="3506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u="none" strike="noStrike" cap="none" normalizeH="0" baseline="3000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</a:t>
                      </a:r>
                      <a:r>
                        <a:rPr kumimoji="0" lang="en-US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66" marR="91466" marT="45733" marB="4573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700" b="1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5×10</a:t>
                      </a:r>
                      <a:r>
                        <a:rPr kumimoji="0" lang="en-GB" sz="1700" b="1" u="none" strike="noStrike" cap="none" normalizeH="0" baseline="30000" dirty="0" smtClean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GB" sz="17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66" marR="91466" marT="45733" marB="45733" horzOverflow="overflow"/>
                </a:tc>
              </a:tr>
            </a:tbl>
          </a:graphicData>
        </a:graphic>
      </p:graphicFrame>
      <p:pic>
        <p:nvPicPr>
          <p:cNvPr id="104500" name="Picture 6" descr="C:\Users\Admin\Documents\Inventor\DC280\Clip for export\DC280 with ion beamlin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" y="989013"/>
            <a:ext cx="4946650" cy="330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Symphony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aramond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1174</TotalTime>
  <Words>3075</Words>
  <Application>Microsoft Office PowerPoint</Application>
  <PresentationFormat>Экран (4:3)</PresentationFormat>
  <Paragraphs>480</Paragraphs>
  <Slides>58</Slides>
  <Notes>8</Notes>
  <HiddenSlides>5</HiddenSlides>
  <MMClips>0</MMClips>
  <ScaleCrop>false</ScaleCrop>
  <HeadingPairs>
    <vt:vector size="8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58</vt:i4>
      </vt:variant>
    </vt:vector>
  </HeadingPairs>
  <TitlesOfParts>
    <vt:vector size="72" baseType="lpstr">
      <vt:lpstr>Arial</vt:lpstr>
      <vt:lpstr>Calibri</vt:lpstr>
      <vt:lpstr>Century Gothic</vt:lpstr>
      <vt:lpstr>Courier New</vt:lpstr>
      <vt:lpstr>Garamond</vt:lpstr>
      <vt:lpstr>Georgia</vt:lpstr>
      <vt:lpstr>Gungsuh</vt:lpstr>
      <vt:lpstr>Symbol</vt:lpstr>
      <vt:lpstr>Tahoma</vt:lpstr>
      <vt:lpstr>Times New Roman</vt:lpstr>
      <vt:lpstr>Trebuchet MS</vt:lpstr>
      <vt:lpstr>Wingdings</vt:lpstr>
      <vt:lpstr>Исполнительная</vt:lpstr>
      <vt:lpstr>Equation</vt:lpstr>
      <vt:lpstr>Direct Nuclear Reactions with Exotic Nuclei</vt:lpstr>
      <vt:lpstr>Презентация PowerPoint</vt:lpstr>
      <vt:lpstr>Презентация PowerPoint</vt:lpstr>
      <vt:lpstr>Flerov Laboratory of Nuclear Reactions</vt:lpstr>
      <vt:lpstr>Accelerators of the FLNR</vt:lpstr>
      <vt:lpstr>Experimental setups</vt:lpstr>
      <vt:lpstr>Презентация PowerPoint</vt:lpstr>
      <vt:lpstr>Презентация PowerPoint</vt:lpstr>
      <vt:lpstr>DC280-cyclotron – stand-alone SHE-factory</vt:lpstr>
      <vt:lpstr>Презентация PowerPoint</vt:lpstr>
      <vt:lpstr>Презентация PowerPoint</vt:lpstr>
      <vt:lpstr>SHE factory creation schedule</vt:lpstr>
      <vt:lpstr>SHE-Factory (May, 2016)</vt:lpstr>
      <vt:lpstr> 2016÷2024 years FLNR accelerators running, creation and modernization schedule (2016)</vt:lpstr>
      <vt:lpstr>Nuclear Reactions: tasks and problems</vt:lpstr>
      <vt:lpstr>Nuclear reactions: classification</vt:lpstr>
      <vt:lpstr>Neutron elastic scattering</vt:lpstr>
      <vt:lpstr>Optical model of nuclear elastic scattering</vt:lpstr>
      <vt:lpstr>Phenomenological optical model potential</vt:lpstr>
      <vt:lpstr>Phenomenological optical model potential</vt:lpstr>
      <vt:lpstr>Heavy-ion elastic scattering</vt:lpstr>
      <vt:lpstr>Direct nuclear reactions (rearrangement processes)</vt:lpstr>
      <vt:lpstr>Spectroscopic information</vt:lpstr>
      <vt:lpstr>Quasielastic scattering and qusiclassical approaches</vt:lpstr>
      <vt:lpstr>What kind of theoretical instruments do we have in order to model the nuclear dynamics?</vt:lpstr>
      <vt:lpstr>Weakly Bound Nucleus Break-up Contribution in Optical Potential of Elastic Scattering</vt:lpstr>
      <vt:lpstr>Formulation of the problem</vt:lpstr>
      <vt:lpstr>Cluster-target interactions</vt:lpstr>
      <vt:lpstr>Projectile excitation channels</vt:lpstr>
      <vt:lpstr>Generalized Optical Potential</vt:lpstr>
      <vt:lpstr>Dynamical Polarization Potential (2-cluster projectile)</vt:lpstr>
      <vt:lpstr>Form-Factor</vt:lpstr>
      <vt:lpstr>Generalized optical potential</vt:lpstr>
      <vt:lpstr>d(110 MeV) + 208Pb</vt:lpstr>
      <vt:lpstr>12C(d,d), Ed = 56 MeV</vt:lpstr>
      <vt:lpstr>12C(d,pn), Ed = 56 MeV</vt:lpstr>
      <vt:lpstr>Deuteron and 6Li elastic scattering</vt:lpstr>
      <vt:lpstr>Three-body systems with Lagrange-mesh techniques in hyperspherical coordinates (P. Descouvemont, D. Baye)</vt:lpstr>
      <vt:lpstr>6He – Borromean nucleus</vt:lpstr>
      <vt:lpstr>6Не elastic form-factor and folding potential</vt:lpstr>
      <vt:lpstr>Comparison of the 2-body и 3-body system</vt:lpstr>
      <vt:lpstr>Transition form-factors</vt:lpstr>
      <vt:lpstr>6He: two-body vs three-body</vt:lpstr>
      <vt:lpstr>6He: two-body vs three-body</vt:lpstr>
      <vt:lpstr>9Be: Influence of structure on reaction dynamics</vt:lpstr>
      <vt:lpstr>4He(63 MeV) + 9Be</vt:lpstr>
      <vt:lpstr>4He(63 MeV) + 9Be</vt:lpstr>
      <vt:lpstr>Презентация PowerPoint</vt:lpstr>
      <vt:lpstr>Inelastic scattering (CC)</vt:lpstr>
      <vt:lpstr>Transfer reactions (DWBA)</vt:lpstr>
      <vt:lpstr>Transfer reactions (DWBA)</vt:lpstr>
      <vt:lpstr>Transfer reactions (DWBA)</vt:lpstr>
      <vt:lpstr>Transfer reactions (DWBA)</vt:lpstr>
      <vt:lpstr>3He + 9Be → 6Li + 6Li (Q=-1.894 MeV)</vt:lpstr>
      <vt:lpstr>3He + 9Be → 6Li + 6Li (Q=-1.9 MeV)</vt:lpstr>
      <vt:lpstr>d + 9Be reactions</vt:lpstr>
      <vt:lpstr>5He transfer</vt:lpstr>
      <vt:lpstr>Презентация PowerPoint</vt:lpstr>
    </vt:vector>
  </TitlesOfParts>
  <Company>FLNR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 nuclear reactions with exotic nuclei</dc:title>
  <dc:creator>Andrey Denikin</dc:creator>
  <cp:lastModifiedBy>Andrey Denikin</cp:lastModifiedBy>
  <cp:revision>92</cp:revision>
  <dcterms:created xsi:type="dcterms:W3CDTF">2016-12-01T22:06:08Z</dcterms:created>
  <dcterms:modified xsi:type="dcterms:W3CDTF">2016-12-05T17:45:42Z</dcterms:modified>
</cp:coreProperties>
</file>